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322" r:id="rId5"/>
    <p:sldId id="325" r:id="rId6"/>
    <p:sldId id="362" r:id="rId7"/>
    <p:sldId id="363" r:id="rId8"/>
    <p:sldId id="364" r:id="rId9"/>
    <p:sldId id="357" r:id="rId10"/>
    <p:sldId id="365" r:id="rId11"/>
    <p:sldId id="326" r:id="rId12"/>
    <p:sldId id="358" r:id="rId13"/>
    <p:sldId id="328" r:id="rId14"/>
    <p:sldId id="351" r:id="rId15"/>
    <p:sldId id="329" r:id="rId16"/>
    <p:sldId id="330" r:id="rId17"/>
    <p:sldId id="331" r:id="rId18"/>
    <p:sldId id="359" r:id="rId19"/>
    <p:sldId id="332" r:id="rId20"/>
    <p:sldId id="352" r:id="rId21"/>
    <p:sldId id="333" r:id="rId22"/>
    <p:sldId id="334" r:id="rId23"/>
    <p:sldId id="335" r:id="rId24"/>
    <p:sldId id="360" r:id="rId25"/>
    <p:sldId id="336" r:id="rId26"/>
    <p:sldId id="353" r:id="rId27"/>
    <p:sldId id="337" r:id="rId28"/>
    <p:sldId id="338" r:id="rId29"/>
    <p:sldId id="361" r:id="rId30"/>
    <p:sldId id="339" r:id="rId31"/>
    <p:sldId id="354" r:id="rId32"/>
    <p:sldId id="340" r:id="rId33"/>
    <p:sldId id="341" r:id="rId34"/>
    <p:sldId id="342" r:id="rId35"/>
    <p:sldId id="343" r:id="rId36"/>
    <p:sldId id="355" r:id="rId37"/>
    <p:sldId id="344" r:id="rId38"/>
    <p:sldId id="345" r:id="rId39"/>
    <p:sldId id="346" r:id="rId40"/>
    <p:sldId id="347" r:id="rId41"/>
    <p:sldId id="356" r:id="rId42"/>
    <p:sldId id="348" r:id="rId43"/>
    <p:sldId id="349" r:id="rId44"/>
    <p:sldId id="350" r:id="rId45"/>
    <p:sldId id="26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FE4D4A8-A6BE-410D-B3AA-D5C2DEBF7C00}">
  <a:tblStyle styleId="{1FE4D4A8-A6BE-410D-B3AA-D5C2DEBF7C00}" styleName="Monster">
    <a:wholeTbl>
      <a:tcTxStyle>
        <a:fontRef idx="minor"/>
        <a:srgbClr val="642891"/>
      </a:tcTxStyle>
      <a:tcStyle>
        <a:tcBdr>
          <a:left>
            <a:ln>
              <a:noFill/>
            </a:ln>
          </a:left>
          <a:right>
            <a:ln>
              <a:noFill/>
            </a:ln>
          </a:right>
          <a:top>
            <a:ln w="6350">
              <a:solidFill>
                <a:srgbClr val="767676"/>
              </a:solidFill>
            </a:ln>
          </a:top>
          <a:bottom>
            <a:ln w="6350">
              <a:solidFill>
                <a:srgbClr val="767676"/>
              </a:solidFill>
            </a:ln>
          </a:bottom>
          <a:insideH>
            <a:ln w="6350">
              <a:solidFill>
                <a:srgbClr val="767676"/>
              </a:solidFill>
            </a:ln>
          </a:insideH>
          <a:insideV>
            <a:ln>
              <a:noFill/>
            </a:ln>
          </a:insideV>
        </a:tcBdr>
        <a:fill>
          <a:noFill/>
        </a:fill>
      </a:tcStyle>
    </a:wholeTbl>
    <a:band1H>
      <a:tcStyle>
        <a:tcBdr/>
        <a:fill>
          <a:solidFill>
            <a:srgbClr val="DADADA"/>
          </a:solidFill>
        </a:fill>
      </a:tcStyle>
    </a:band1H>
    <a:band2H>
      <a:tcStyle>
        <a:tcBdr/>
        <a:fill>
          <a:noFill/>
        </a:fill>
      </a:tcStyle>
    </a:band2H>
    <a:band1V>
      <a:tcStyle>
        <a:tcBdr/>
        <a:fill>
          <a:solidFill>
            <a:srgbClr val="DADADA"/>
          </a:solidFill>
        </a:fill>
      </a:tcStyle>
    </a:band1V>
    <a:band2V>
      <a:tcStyle>
        <a:tcBdr/>
        <a:fill>
          <a:noFill/>
        </a:fill>
      </a:tcStyle>
    </a:band2V>
    <a:lastCol>
      <a:tcStyle>
        <a:tcBdr/>
        <a:fill>
          <a:solidFill>
            <a:srgbClr val="DADADA"/>
          </a:solidFill>
        </a:fill>
      </a:tcStyle>
    </a:lastCol>
    <a:firstCol>
      <a:tcStyle>
        <a:tcBdr/>
        <a:fill>
          <a:solidFill>
            <a:srgbClr val="DADADA"/>
          </a:solidFill>
        </a:fill>
      </a:tcStyle>
    </a:firstCol>
    <a:lastRow>
      <a:tcTxStyle b="on"/>
      <a:tcStyle>
        <a:tcBdr>
          <a:top>
            <a:ln w="15875">
              <a:solidFill>
                <a:srgbClr val="767676"/>
              </a:solidFill>
            </a:ln>
          </a:top>
          <a:bottom>
            <a:ln>
              <a:noFill/>
            </a:ln>
          </a:bottom>
        </a:tcBdr>
        <a:fill>
          <a:noFill/>
        </a:fill>
      </a:tcStyle>
    </a:lastRow>
    <a:firstRow>
      <a:tcTxStyle b="on"/>
      <a:tcStyle>
        <a:tcBdr>
          <a:top>
            <a:ln>
              <a:noFill/>
            </a:ln>
          </a:top>
          <a:bottom>
            <a:ln w="15875">
              <a:solidFill>
                <a:srgbClr val="767676"/>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47" autoAdjust="0"/>
    <p:restoredTop sz="88179" autoAdjust="0"/>
  </p:normalViewPr>
  <p:slideViewPr>
    <p:cSldViewPr snapToObjects="1" showGuides="1">
      <p:cViewPr>
        <p:scale>
          <a:sx n="93" d="100"/>
          <a:sy n="93" d="100"/>
        </p:scale>
        <p:origin x="-1308" y="-72"/>
      </p:cViewPr>
      <p:guideLst>
        <p:guide orient="horz" pos="3685"/>
        <p:guide orient="horz" pos="145"/>
        <p:guide orient="horz" pos="4179"/>
        <p:guide orient="horz" pos="291"/>
        <p:guide orient="horz" pos="949"/>
        <p:guide pos="5616"/>
        <p:guide pos="5470"/>
        <p:guide pos="142"/>
        <p:guide pos="287"/>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111" d="100"/>
          <a:sy n="111" d="100"/>
        </p:scale>
        <p:origin x="-5120" y="-120"/>
      </p:cViewPr>
      <p:guideLst>
        <p:guide orient="horz" pos="2880"/>
        <p:guide pos="2160"/>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ahoma"/>
              <a:cs typeface="Tahoma"/>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98E11F1-7A5F-8643-8E18-76155643F6F0}" type="datetimeFigureOut">
              <a:rPr lang="en-US" smtClean="0">
                <a:latin typeface="Tahoma"/>
                <a:cs typeface="Tahoma"/>
              </a:rPr>
              <a:t>7/15/2016</a:t>
            </a:fld>
            <a:endParaRPr lang="en-US">
              <a:latin typeface="Tahoma"/>
              <a:cs typeface="Tahoma"/>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latin typeface="Tahoma"/>
              <a:cs typeface="Tahoma"/>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17AFD6-E031-6E4D-9719-E0DA802C8ADF}" type="slidenum">
              <a:rPr lang="en-US" smtClean="0">
                <a:latin typeface="Tahoma"/>
                <a:cs typeface="Tahoma"/>
              </a:rPr>
              <a:t>‹#›</a:t>
            </a:fld>
            <a:endParaRPr lang="en-US">
              <a:latin typeface="Tahoma"/>
              <a:cs typeface="Tahoma"/>
            </a:endParaRPr>
          </a:p>
        </p:txBody>
      </p:sp>
    </p:spTree>
    <p:extLst>
      <p:ext uri="{BB962C8B-B14F-4D97-AF65-F5344CB8AC3E}">
        <p14:creationId xmlns:p14="http://schemas.microsoft.com/office/powerpoint/2010/main" val="14902504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ahoma"/>
                <a:cs typeface="Tahoma"/>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ahoma"/>
                <a:cs typeface="Tahoma"/>
              </a:defRPr>
            </a:lvl1pPr>
          </a:lstStyle>
          <a:p>
            <a:fld id="{5393D933-2B6D-BC45-ABE7-181C31ACE766}" type="datetimeFigureOut">
              <a:rPr lang="en-US" smtClean="0"/>
              <a:pPr/>
              <a:t>7/15/2016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ahoma"/>
                <a:cs typeface="Tahoma"/>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ahoma"/>
                <a:cs typeface="Tahoma"/>
              </a:defRPr>
            </a:lvl1pPr>
          </a:lstStyle>
          <a:p>
            <a:fld id="{1426F6BF-89E7-D141-BE2E-8ED0CA69B532}" type="slidenum">
              <a:rPr lang="en-US" smtClean="0"/>
              <a:pPr/>
              <a:t>‹#›</a:t>
            </a:fld>
            <a:endParaRPr lang="en-US"/>
          </a:p>
        </p:txBody>
      </p:sp>
    </p:spTree>
    <p:extLst>
      <p:ext uri="{BB962C8B-B14F-4D97-AF65-F5344CB8AC3E}">
        <p14:creationId xmlns:p14="http://schemas.microsoft.com/office/powerpoint/2010/main" val="356565099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ahoma"/>
        <a:ea typeface="+mn-ea"/>
        <a:cs typeface="Tahoma"/>
      </a:defRPr>
    </a:lvl1pPr>
    <a:lvl2pPr marL="457200" algn="l" defTabSz="457200" rtl="0" eaLnBrk="1" latinLnBrk="0" hangingPunct="1">
      <a:defRPr sz="1200" kern="1200">
        <a:solidFill>
          <a:schemeClr val="tx1"/>
        </a:solidFill>
        <a:latin typeface="Tahoma"/>
        <a:ea typeface="+mn-ea"/>
        <a:cs typeface="+mn-cs"/>
      </a:defRPr>
    </a:lvl2pPr>
    <a:lvl3pPr marL="914400" algn="l" defTabSz="457200" rtl="0" eaLnBrk="1" latinLnBrk="0" hangingPunct="1">
      <a:defRPr sz="1200" kern="1200">
        <a:solidFill>
          <a:schemeClr val="tx1"/>
        </a:solidFill>
        <a:latin typeface="Tahoma"/>
        <a:ea typeface="+mn-ea"/>
        <a:cs typeface="+mn-cs"/>
      </a:defRPr>
    </a:lvl3pPr>
    <a:lvl4pPr marL="1371600" algn="l" defTabSz="457200" rtl="0" eaLnBrk="1" latinLnBrk="0" hangingPunct="1">
      <a:defRPr sz="1200" kern="1200">
        <a:solidFill>
          <a:schemeClr val="tx1"/>
        </a:solidFill>
        <a:latin typeface="Tahoma"/>
        <a:ea typeface="+mn-ea"/>
        <a:cs typeface="+mn-cs"/>
      </a:defRPr>
    </a:lvl4pPr>
    <a:lvl5pPr marL="1828800" algn="l" defTabSz="457200" rtl="0" eaLnBrk="1" latinLnBrk="0" hangingPunct="1">
      <a:defRPr sz="1200" kern="1200">
        <a:solidFill>
          <a:schemeClr val="tx1"/>
        </a:solidFill>
        <a:latin typeface="Tahoma"/>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6F6BF-89E7-D141-BE2E-8ED0CA69B532}" type="slidenum">
              <a:rPr lang="en-US" smtClean="0"/>
              <a:pPr/>
              <a:t>4</a:t>
            </a:fld>
            <a:endParaRPr lang="en-US"/>
          </a:p>
        </p:txBody>
      </p:sp>
    </p:spTree>
    <p:extLst>
      <p:ext uri="{BB962C8B-B14F-4D97-AF65-F5344CB8AC3E}">
        <p14:creationId xmlns:p14="http://schemas.microsoft.com/office/powerpoint/2010/main" val="3788044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26F6BF-89E7-D141-BE2E-8ED0CA69B532}" type="slidenum">
              <a:rPr lang="en-US" smtClean="0"/>
              <a:pPr/>
              <a:t>5</a:t>
            </a:fld>
            <a:endParaRPr lang="en-US"/>
          </a:p>
        </p:txBody>
      </p:sp>
    </p:spTree>
    <p:extLst>
      <p:ext uri="{BB962C8B-B14F-4D97-AF65-F5344CB8AC3E}">
        <p14:creationId xmlns:p14="http://schemas.microsoft.com/office/powerpoint/2010/main" val="37880449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599060" y="481094"/>
            <a:ext cx="0" cy="5955948"/>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Picture 4" descr="monster_tag_wht_out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372" y="2956326"/>
            <a:ext cx="3499858" cy="1030551"/>
          </a:xfrm>
          <a:prstGeom prst="rect">
            <a:avLst/>
          </a:prstGeom>
        </p:spPr>
      </p:pic>
      <p:sp>
        <p:nvSpPr>
          <p:cNvPr id="7" name="TextBox 6"/>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2333006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4599060" y="481094"/>
            <a:ext cx="0" cy="5955948"/>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5" name="Picture 4" descr="monster_tag_wht_out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5517" y="2917838"/>
            <a:ext cx="3499858" cy="1030551"/>
          </a:xfrm>
          <a:prstGeom prst="rect">
            <a:avLst/>
          </a:prstGeom>
        </p:spPr>
      </p:pic>
      <p:sp>
        <p:nvSpPr>
          <p:cNvPr id="7" name="TextBox 6"/>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378476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457246" y="6458337"/>
            <a:ext cx="457239" cy="228600"/>
          </a:xfrm>
          <a:prstGeom prst="rect">
            <a:avLst/>
          </a:prstGeom>
        </p:spPr>
        <p:txBody>
          <a:bodyPr vert="horz" lIns="0" tIns="0" rIns="0" bIns="0" rtlCol="0" anchor="b" anchorCtr="0"/>
          <a:lstStyle>
            <a:lvl1pPr algn="l">
              <a:defRPr sz="1200" cap="all">
                <a:solidFill>
                  <a:srgbClr val="FFFFFF"/>
                </a:solidFill>
              </a:defRPr>
            </a:lvl1pPr>
          </a:lstStyle>
          <a:p>
            <a:fld id="{247F6857-DFD3-4A9A-BE7C-509D8EBBBC1D}" type="slidenum">
              <a:rPr lang="en-US" smtClean="0"/>
              <a:pPr/>
              <a:t>‹#›</a:t>
            </a:fld>
            <a:endParaRPr lang="en-US" dirty="0"/>
          </a:p>
        </p:txBody>
      </p:sp>
      <p:cxnSp>
        <p:nvCxnSpPr>
          <p:cNvPr id="5" name="Straight Connector 4"/>
          <p:cNvCxnSpPr/>
          <p:nvPr userDrawn="1"/>
        </p:nvCxnSpPr>
        <p:spPr>
          <a:xfrm>
            <a:off x="4599060" y="481094"/>
            <a:ext cx="0" cy="5955948"/>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6" name="Picture 5" descr="monster_tag_wht_out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5517" y="2917838"/>
            <a:ext cx="3499858" cy="1030551"/>
          </a:xfrm>
          <a:prstGeom prst="rect">
            <a:avLst/>
          </a:prstGeom>
        </p:spPr>
      </p:pic>
      <p:sp>
        <p:nvSpPr>
          <p:cNvPr id="8" name="TextBox 7"/>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2559088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247F6857-DFD3-4A9A-BE7C-509D8EBBBC1D}" type="slidenum">
              <a:rPr lang="en-US" smtClean="0"/>
              <a:t>‹#›</a:t>
            </a:fld>
            <a:endParaRPr lang="en-US"/>
          </a:p>
        </p:txBody>
      </p:sp>
    </p:spTree>
    <p:extLst>
      <p:ext uri="{BB962C8B-B14F-4D97-AF65-F5344CB8AC3E}">
        <p14:creationId xmlns:p14="http://schemas.microsoft.com/office/powerpoint/2010/main" val="2057696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bg1"/>
                </a:solidFill>
              </a:defRPr>
            </a:lvl1pPr>
          </a:lstStyle>
          <a:p>
            <a:fld id="{247F6857-DFD3-4A9A-BE7C-509D8EBBBC1D}" type="slidenum">
              <a:rPr lang="en-US" smtClean="0"/>
              <a:pPr/>
              <a:t>‹#›</a:t>
            </a:fld>
            <a:endParaRPr lang="en-US" dirty="0"/>
          </a:p>
        </p:txBody>
      </p:sp>
      <p:cxnSp>
        <p:nvCxnSpPr>
          <p:cNvPr id="5" name="Straight Connector 4"/>
          <p:cNvCxnSpPr/>
          <p:nvPr userDrawn="1"/>
        </p:nvCxnSpPr>
        <p:spPr>
          <a:xfrm>
            <a:off x="4599060" y="481094"/>
            <a:ext cx="0" cy="5955948"/>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7" name="Picture 6" descr="monster_tag_wht_out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05517" y="2917838"/>
            <a:ext cx="3499858" cy="1030551"/>
          </a:xfrm>
          <a:prstGeom prst="rect">
            <a:avLst/>
          </a:prstGeom>
        </p:spPr>
      </p:pic>
      <p:sp>
        <p:nvSpPr>
          <p:cNvPr id="9" name="TextBox 8"/>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1631338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199" y="1508766"/>
            <a:ext cx="3794760" cy="4339591"/>
          </a:xfrm>
        </p:spPr>
        <p:txBody>
          <a:bodyPr>
            <a:normAutofit/>
          </a:bodyPr>
          <a:lstStyle>
            <a:lvl1pPr>
              <a:lnSpc>
                <a:spcPct val="110000"/>
              </a:lnSpc>
              <a:spcBef>
                <a:spcPts val="600"/>
              </a:spcBef>
              <a:defRPr sz="1600"/>
            </a:lvl1pPr>
            <a:lvl2pPr>
              <a:lnSpc>
                <a:spcPct val="110000"/>
              </a:lnSpc>
              <a:spcBef>
                <a:spcPts val="600"/>
              </a:spcBef>
              <a:defRPr sz="1600"/>
            </a:lvl2pPr>
            <a:lvl3pPr>
              <a:lnSpc>
                <a:spcPct val="110000"/>
              </a:lnSpc>
              <a:spcBef>
                <a:spcPts val="600"/>
              </a:spcBef>
              <a:defRPr sz="1600"/>
            </a:lvl3pPr>
            <a:lvl4pPr>
              <a:lnSpc>
                <a:spcPct val="110000"/>
              </a:lnSpc>
              <a:spcBef>
                <a:spcPts val="600"/>
              </a:spcBef>
              <a:defRPr sz="1600"/>
            </a:lvl4pPr>
            <a:lvl5pPr>
              <a:lnSpc>
                <a:spcPct val="110000"/>
              </a:lnSpc>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92040" y="1508766"/>
            <a:ext cx="3794760" cy="4339591"/>
          </a:xfrm>
        </p:spPr>
        <p:txBody>
          <a:bodyPr>
            <a:normAutofit/>
          </a:bodyPr>
          <a:lstStyle>
            <a:lvl1pPr>
              <a:lnSpc>
                <a:spcPct val="110000"/>
              </a:lnSpc>
              <a:spcBef>
                <a:spcPts val="600"/>
              </a:spcBef>
              <a:defRPr sz="1600"/>
            </a:lvl1pPr>
            <a:lvl2pPr>
              <a:lnSpc>
                <a:spcPct val="110000"/>
              </a:lnSpc>
              <a:spcBef>
                <a:spcPts val="600"/>
              </a:spcBef>
              <a:defRPr sz="1600"/>
            </a:lvl2pPr>
            <a:lvl3pPr>
              <a:lnSpc>
                <a:spcPct val="110000"/>
              </a:lnSpc>
              <a:spcBef>
                <a:spcPts val="600"/>
              </a:spcBef>
              <a:defRPr sz="1600"/>
            </a:lvl3pPr>
            <a:lvl4pPr>
              <a:lnSpc>
                <a:spcPct val="110000"/>
              </a:lnSpc>
              <a:spcBef>
                <a:spcPts val="600"/>
              </a:spcBef>
              <a:defRPr sz="1600"/>
            </a:lvl4pPr>
            <a:lvl5pPr>
              <a:lnSpc>
                <a:spcPct val="110000"/>
              </a:lnSpc>
              <a:spcBef>
                <a:spcPts val="600"/>
              </a:spcBef>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247F6857-DFD3-4A9A-BE7C-509D8EBBBC1D}" type="slidenum">
              <a:rPr lang="en-US" smtClean="0"/>
              <a:t>‹#›</a:t>
            </a:fld>
            <a:endParaRPr lang="en-US"/>
          </a:p>
        </p:txBody>
      </p:sp>
      <p:cxnSp>
        <p:nvCxnSpPr>
          <p:cNvPr id="8" name="Straight Connector 7"/>
          <p:cNvCxnSpPr/>
          <p:nvPr userDrawn="1"/>
        </p:nvCxnSpPr>
        <p:spPr>
          <a:xfrm>
            <a:off x="4599060" y="1508766"/>
            <a:ext cx="0" cy="4949571"/>
          </a:xfrm>
          <a:prstGeom prst="line">
            <a:avLst/>
          </a:prstGeom>
          <a:ln w="12700" cmpd="sng">
            <a:solidFill>
              <a:schemeClr val="tx1"/>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8218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47F6857-DFD3-4A9A-BE7C-509D8EBBBC1D}" type="slidenum">
              <a:rPr lang="en-US" smtClean="0"/>
              <a:t>‹#›</a:t>
            </a:fld>
            <a:endParaRPr lang="en-US"/>
          </a:p>
        </p:txBody>
      </p:sp>
    </p:spTree>
    <p:extLst>
      <p:ext uri="{BB962C8B-B14F-4D97-AF65-F5344CB8AC3E}">
        <p14:creationId xmlns:p14="http://schemas.microsoft.com/office/powerpoint/2010/main" val="2569551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47F6857-DFD3-4A9A-BE7C-509D8EBBBC1D}" type="slidenum">
              <a:rPr lang="en-US" smtClean="0"/>
              <a:t>‹#›</a:t>
            </a:fld>
            <a:endParaRPr lang="en-US"/>
          </a:p>
        </p:txBody>
      </p:sp>
    </p:spTree>
    <p:extLst>
      <p:ext uri="{BB962C8B-B14F-4D97-AF65-F5344CB8AC3E}">
        <p14:creationId xmlns:p14="http://schemas.microsoft.com/office/powerpoint/2010/main" val="1471942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4599060" y="481094"/>
            <a:ext cx="0" cy="5955948"/>
          </a:xfrm>
          <a:prstGeom prst="line">
            <a:avLst/>
          </a:prstGeom>
          <a:ln w="3175" cmpd="sng">
            <a:solidFill>
              <a:srgbClr val="FFFFFF"/>
            </a:solidFill>
          </a:ln>
        </p:spPr>
        <p:style>
          <a:lnRef idx="2">
            <a:schemeClr val="accent1"/>
          </a:lnRef>
          <a:fillRef idx="0">
            <a:schemeClr val="accent1"/>
          </a:fillRef>
          <a:effectRef idx="1">
            <a:schemeClr val="accent1"/>
          </a:effectRef>
          <a:fontRef idx="minor">
            <a:schemeClr val="tx1"/>
          </a:fontRef>
        </p:style>
      </p:cxnSp>
      <p:pic>
        <p:nvPicPr>
          <p:cNvPr id="9" name="Picture 8" descr="monster_tag_wht_outline_rgb.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7372" y="2956326"/>
            <a:ext cx="3499858" cy="1030551"/>
          </a:xfrm>
          <a:prstGeom prst="rect">
            <a:avLst/>
          </a:prstGeom>
        </p:spPr>
      </p:pic>
      <p:sp>
        <p:nvSpPr>
          <p:cNvPr id="5" name="TextBox 4"/>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925503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14400"/>
          </a:xfrm>
          <a:prstGeom prst="rect">
            <a:avLst/>
          </a:prstGeom>
        </p:spPr>
        <p:txBody>
          <a:bodyPr vert="horz" lIns="0" tIns="0" rIns="0" bIns="0" rtlCol="0" anchor="t"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508787"/>
            <a:ext cx="8229600" cy="433815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457246" y="6458337"/>
            <a:ext cx="457239" cy="228600"/>
          </a:xfrm>
          <a:prstGeom prst="rect">
            <a:avLst/>
          </a:prstGeom>
        </p:spPr>
        <p:txBody>
          <a:bodyPr vert="horz" lIns="0" tIns="0" rIns="0" bIns="0" rtlCol="0" anchor="b" anchorCtr="0"/>
          <a:lstStyle>
            <a:lvl1pPr algn="l">
              <a:defRPr sz="1200" cap="all">
                <a:solidFill>
                  <a:schemeClr val="tx1"/>
                </a:solidFill>
              </a:defRPr>
            </a:lvl1pPr>
          </a:lstStyle>
          <a:p>
            <a:fld id="{247F6857-DFD3-4A9A-BE7C-509D8EBBBC1D}" type="slidenum">
              <a:rPr lang="en-US" smtClean="0"/>
              <a:pPr/>
              <a:t>‹#›</a:t>
            </a:fld>
            <a:endParaRPr lang="en-US" dirty="0"/>
          </a:p>
        </p:txBody>
      </p:sp>
      <p:pic>
        <p:nvPicPr>
          <p:cNvPr id="8" name="Picture 7" descr="monster_wm_purp_rgb.png"/>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881997" y="6450498"/>
            <a:ext cx="1032232" cy="169926"/>
          </a:xfrm>
          <a:prstGeom prst="rect">
            <a:avLst/>
          </a:prstGeom>
        </p:spPr>
      </p:pic>
      <p:sp>
        <p:nvSpPr>
          <p:cNvPr id="9" name="TextBox 8"/>
          <p:cNvSpPr txBox="1"/>
          <p:nvPr userDrawn="1"/>
        </p:nvSpPr>
        <p:spPr>
          <a:xfrm>
            <a:off x="7205134" y="0"/>
            <a:ext cx="1938866" cy="246221"/>
          </a:xfrm>
          <a:prstGeom prst="rect">
            <a:avLst/>
          </a:prstGeom>
          <a:solidFill>
            <a:srgbClr val="E60F46"/>
          </a:solidFill>
        </p:spPr>
        <p:txBody>
          <a:bodyPr wrap="square" rtlCol="0">
            <a:spAutoFit/>
          </a:bodyPr>
          <a:lstStyle/>
          <a:p>
            <a:pPr algn="ctr"/>
            <a:r>
              <a:rPr lang="en-US" sz="1000" b="1" dirty="0" smtClean="0">
                <a:solidFill>
                  <a:schemeClr val="bg1"/>
                </a:solidFill>
                <a:latin typeface="Tahoma"/>
                <a:cs typeface="Tahoma"/>
              </a:rPr>
              <a:t>FOR INTERNAL USE ONLY</a:t>
            </a:r>
            <a:endParaRPr lang="en-US" sz="1000" b="1" dirty="0">
              <a:solidFill>
                <a:schemeClr val="bg1"/>
              </a:solidFill>
              <a:latin typeface="Tahoma"/>
              <a:cs typeface="Tahoma"/>
            </a:endParaRPr>
          </a:p>
        </p:txBody>
      </p:sp>
    </p:spTree>
    <p:extLst>
      <p:ext uri="{BB962C8B-B14F-4D97-AF65-F5344CB8AC3E}">
        <p14:creationId xmlns:p14="http://schemas.microsoft.com/office/powerpoint/2010/main" val="1309015276"/>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3" r:id="rId3"/>
    <p:sldLayoutId id="2147483650" r:id="rId4"/>
    <p:sldLayoutId id="2147483651" r:id="rId5"/>
    <p:sldLayoutId id="2147483652" r:id="rId6"/>
    <p:sldLayoutId id="2147483654" r:id="rId7"/>
    <p:sldLayoutId id="2147483655" r:id="rId8"/>
    <p:sldLayoutId id="2147483665" r:id="rId9"/>
  </p:sldLayoutIdLst>
  <p:hf hdr="0" ftr="0"/>
  <p:txStyles>
    <p:titleStyle>
      <a:lvl1pPr algn="l" defTabSz="914400" rtl="0" eaLnBrk="1" latinLnBrk="0" hangingPunct="1">
        <a:lnSpc>
          <a:spcPct val="95000"/>
        </a:lnSpc>
        <a:spcBef>
          <a:spcPct val="0"/>
        </a:spcBef>
        <a:buNone/>
        <a:defRPr sz="3000" b="1" kern="1200">
          <a:solidFill>
            <a:schemeClr val="tx1"/>
          </a:solidFill>
          <a:latin typeface="+mj-lt"/>
          <a:ea typeface="+mj-ea"/>
          <a:cs typeface="+mj-cs"/>
        </a:defRPr>
      </a:lvl1pPr>
    </p:titleStyle>
    <p:bodyStyle>
      <a:lvl1pPr marL="230188" indent="-230188" algn="l" defTabSz="914400" rtl="0" eaLnBrk="1" latinLnBrk="0" hangingPunct="1">
        <a:spcBef>
          <a:spcPts val="1200"/>
        </a:spcBef>
        <a:buFont typeface="Arial" panose="020B0604020202020204" pitchFamily="34" charset="0"/>
        <a:buChar char="•"/>
        <a:defRPr sz="2400" kern="1200">
          <a:solidFill>
            <a:schemeClr val="tx1"/>
          </a:solidFill>
          <a:latin typeface="+mn-lt"/>
          <a:ea typeface="+mn-ea"/>
          <a:cs typeface="+mn-cs"/>
        </a:defRPr>
      </a:lvl1pPr>
      <a:lvl2pPr marL="460375" indent="-230188" algn="l" defTabSz="914400" rtl="0" eaLnBrk="1" latinLnBrk="0" hangingPunct="1">
        <a:spcBef>
          <a:spcPts val="1200"/>
        </a:spcBef>
        <a:buFont typeface="Tahoma"/>
        <a:buChar char="–"/>
        <a:defRPr sz="1600" kern="1200">
          <a:solidFill>
            <a:schemeClr val="tx1"/>
          </a:solidFill>
          <a:latin typeface="+mn-lt"/>
          <a:ea typeface="+mn-ea"/>
          <a:cs typeface="+mn-cs"/>
        </a:defRPr>
      </a:lvl2pPr>
      <a:lvl3pPr marL="682625" indent="-222250" algn="l" defTabSz="914400" rtl="0" eaLnBrk="1" latinLnBrk="0" hangingPunct="1">
        <a:spcBef>
          <a:spcPts val="1200"/>
        </a:spcBef>
        <a:buFont typeface="Tahoma"/>
        <a:buChar char="–"/>
        <a:defRPr sz="1600" kern="1200">
          <a:solidFill>
            <a:schemeClr val="tx1"/>
          </a:solidFill>
          <a:latin typeface="+mn-lt"/>
          <a:ea typeface="+mn-ea"/>
          <a:cs typeface="+mn-cs"/>
        </a:defRPr>
      </a:lvl3pPr>
      <a:lvl4pPr marL="911225" indent="-228600" algn="l" defTabSz="914400" rtl="0" eaLnBrk="1" latinLnBrk="0" hangingPunct="1">
        <a:spcBef>
          <a:spcPts val="1200"/>
        </a:spcBef>
        <a:buFont typeface="Tahoma"/>
        <a:buChar char="–"/>
        <a:defRPr sz="1600" kern="1200">
          <a:solidFill>
            <a:schemeClr val="tx1"/>
          </a:solidFill>
          <a:latin typeface="+mn-lt"/>
          <a:ea typeface="+mn-ea"/>
          <a:cs typeface="+mn-cs"/>
        </a:defRPr>
      </a:lvl4pPr>
      <a:lvl5pPr marL="1141413" indent="-230188" algn="l" defTabSz="914400" rtl="0" eaLnBrk="1" latinLnBrk="0" hangingPunct="1">
        <a:spcBef>
          <a:spcPts val="1200"/>
        </a:spcBef>
        <a:buFont typeface="Tahoma"/>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600" kern="1200">
          <a:solidFill>
            <a:schemeClr val="tx1"/>
          </a:solidFill>
          <a:latin typeface="+mn-lt"/>
          <a:ea typeface="+mn-ea"/>
          <a:cs typeface="+mn-cs"/>
        </a:defRPr>
      </a:lvl6pPr>
      <a:lvl7pPr marL="2743200" algn="l" defTabSz="914400" rtl="0" eaLnBrk="1" latinLnBrk="0" hangingPunct="1">
        <a:defRPr sz="1600" kern="1200">
          <a:solidFill>
            <a:schemeClr val="tx1"/>
          </a:solidFill>
          <a:latin typeface="+mn-lt"/>
          <a:ea typeface="+mn-ea"/>
          <a:cs typeface="+mn-cs"/>
        </a:defRPr>
      </a:lvl7pPr>
      <a:lvl8pPr marL="3200400" algn="l" defTabSz="914400" rtl="0" eaLnBrk="1" latinLnBrk="0" hangingPunct="1">
        <a:defRPr sz="1600" kern="1200">
          <a:solidFill>
            <a:schemeClr val="tx1"/>
          </a:solidFill>
          <a:latin typeface="+mn-lt"/>
          <a:ea typeface="+mn-ea"/>
          <a:cs typeface="+mn-cs"/>
        </a:defRPr>
      </a:lvl8pPr>
      <a:lvl9pPr marL="3657600" algn="l" defTabSz="914400"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20634" y="2240293"/>
            <a:ext cx="3552230" cy="1754326"/>
          </a:xfrm>
          <a:prstGeom prst="rect">
            <a:avLst/>
          </a:prstGeom>
          <a:noFill/>
        </p:spPr>
        <p:txBody>
          <a:bodyPr wrap="square" rtlCol="0">
            <a:spAutoFit/>
          </a:bodyPr>
          <a:lstStyle/>
          <a:p>
            <a:pPr algn="ctr"/>
            <a:r>
              <a:rPr lang="en-US" sz="3600" dirty="0" smtClean="0">
                <a:solidFill>
                  <a:schemeClr val="bg1"/>
                </a:solidFill>
                <a:latin typeface="Tahoma"/>
                <a:cs typeface="Tahoma"/>
              </a:rPr>
              <a:t>Small Business Interview Findings</a:t>
            </a:r>
            <a:endParaRPr lang="en-US" sz="3600" dirty="0">
              <a:solidFill>
                <a:schemeClr val="bg1"/>
              </a:solidFill>
              <a:latin typeface="Tahoma"/>
              <a:cs typeface="Tahoma"/>
            </a:endParaRPr>
          </a:p>
        </p:txBody>
      </p:sp>
    </p:spTree>
    <p:extLst>
      <p:ext uri="{BB962C8B-B14F-4D97-AF65-F5344CB8AC3E}">
        <p14:creationId xmlns:p14="http://schemas.microsoft.com/office/powerpoint/2010/main" val="1813295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Jackie from Predictive Index: Brand Association</a:t>
            </a:r>
            <a:endParaRPr lang="en-US" dirty="0"/>
          </a:p>
        </p:txBody>
      </p:sp>
      <p:sp>
        <p:nvSpPr>
          <p:cNvPr id="3" name="Content Placeholder 2"/>
          <p:cNvSpPr>
            <a:spLocks noGrp="1"/>
          </p:cNvSpPr>
          <p:nvPr>
            <p:ph idx="1"/>
          </p:nvPr>
        </p:nvSpPr>
        <p:spPr/>
        <p:txBody>
          <a:bodyPr/>
          <a:lstStyle/>
          <a:p>
            <a:r>
              <a:rPr lang="en-US" sz="2000" dirty="0" smtClean="0"/>
              <a:t>Brand Association</a:t>
            </a:r>
          </a:p>
          <a:p>
            <a:pPr marL="515938" lvl="2" indent="-285750">
              <a:buFont typeface="Courier New" panose="02070309020205020404" pitchFamily="49" charset="0"/>
              <a:buChar char="o"/>
            </a:pPr>
            <a:r>
              <a:rPr lang="en-US" sz="1800" dirty="0"/>
              <a:t>Monster – “Waste </a:t>
            </a:r>
            <a:r>
              <a:rPr lang="en-US" sz="1800" dirty="0" smtClean="0"/>
              <a:t>of my </a:t>
            </a:r>
            <a:r>
              <a:rPr lang="en-US" sz="1800" dirty="0"/>
              <a:t>time</a:t>
            </a:r>
            <a:r>
              <a:rPr lang="en-US" sz="1800" dirty="0" smtClean="0"/>
              <a:t>”</a:t>
            </a:r>
          </a:p>
          <a:p>
            <a:pPr marL="515938" lvl="2" indent="-285750">
              <a:buFont typeface="Courier New" panose="02070309020205020404" pitchFamily="49" charset="0"/>
              <a:buChar char="o"/>
            </a:pPr>
            <a:r>
              <a:rPr lang="en-US" sz="1800" dirty="0" smtClean="0"/>
              <a:t>Indeed – “Broad based applicants”</a:t>
            </a:r>
          </a:p>
          <a:p>
            <a:pPr marL="515938" lvl="2" indent="-285750">
              <a:buFont typeface="Courier New" panose="02070309020205020404" pitchFamily="49" charset="0"/>
              <a:buChar char="o"/>
            </a:pPr>
            <a:r>
              <a:rPr lang="en-US" sz="1800" dirty="0" smtClean="0"/>
              <a:t>Glassdoor – “employer reviews”</a:t>
            </a:r>
          </a:p>
          <a:p>
            <a:pPr marL="515938" lvl="2" indent="-285750">
              <a:buFont typeface="Courier New" panose="02070309020205020404" pitchFamily="49" charset="0"/>
              <a:buChar char="o"/>
            </a:pPr>
            <a:r>
              <a:rPr lang="en-US" sz="1800" dirty="0" err="1" smtClean="0"/>
              <a:t>Ziprecruiter</a:t>
            </a:r>
            <a:r>
              <a:rPr lang="en-US" sz="1800" dirty="0" smtClean="0"/>
              <a:t> – “never used it”</a:t>
            </a:r>
          </a:p>
          <a:p>
            <a:pPr marL="515938" lvl="2" indent="-285750">
              <a:buFont typeface="Courier New" panose="02070309020205020404" pitchFamily="49" charset="0"/>
              <a:buChar char="o"/>
            </a:pPr>
            <a:r>
              <a:rPr lang="en-US" sz="1800" dirty="0" err="1" smtClean="0"/>
              <a:t>Careerbuilder</a:t>
            </a:r>
            <a:r>
              <a:rPr lang="en-US" sz="1800" dirty="0" smtClean="0"/>
              <a:t> – “waste of my time”</a:t>
            </a:r>
          </a:p>
          <a:p>
            <a:pPr marL="515938" lvl="2" indent="-285750">
              <a:buFont typeface="Courier New" panose="02070309020205020404" pitchFamily="49" charset="0"/>
              <a:buChar char="o"/>
            </a:pPr>
            <a:r>
              <a:rPr lang="en-US" sz="1800" dirty="0" smtClean="0"/>
              <a:t>LinkedIn – “Highly valuable. Don’t know what we would do without it”</a:t>
            </a:r>
          </a:p>
          <a:p>
            <a:pPr marL="515938" lvl="2" indent="-285750">
              <a:buFont typeface="Courier New" panose="02070309020205020404" pitchFamily="49" charset="0"/>
              <a:buChar char="o"/>
            </a:pPr>
            <a:r>
              <a:rPr lang="en-US" sz="1800" dirty="0" smtClean="0"/>
              <a:t>Dice – “technical hiring”</a:t>
            </a:r>
            <a:br>
              <a:rPr lang="en-US" sz="1800" dirty="0" smtClean="0"/>
            </a:br>
            <a:endParaRPr lang="en-US" sz="1800" dirty="0" smtClean="0"/>
          </a:p>
        </p:txBody>
      </p:sp>
      <p:sp>
        <p:nvSpPr>
          <p:cNvPr id="4" name="Slide Number Placeholder 3"/>
          <p:cNvSpPr>
            <a:spLocks noGrp="1"/>
          </p:cNvSpPr>
          <p:nvPr>
            <p:ph type="sldNum" sz="quarter" idx="12"/>
          </p:nvPr>
        </p:nvSpPr>
        <p:spPr/>
        <p:txBody>
          <a:bodyPr/>
          <a:lstStyle/>
          <a:p>
            <a:fld id="{247F6857-DFD3-4A9A-BE7C-509D8EBBBC1D}" type="slidenum">
              <a:rPr lang="en-US" smtClean="0"/>
              <a:t>10</a:t>
            </a:fld>
            <a:endParaRPr lang="en-US"/>
          </a:p>
        </p:txBody>
      </p:sp>
    </p:spTree>
    <p:extLst>
      <p:ext uri="{BB962C8B-B14F-4D97-AF65-F5344CB8AC3E}">
        <p14:creationId xmlns:p14="http://schemas.microsoft.com/office/powerpoint/2010/main" val="2085799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Jackie from Predictive Index: Benefit Snippets</a:t>
            </a:r>
            <a:endParaRPr lang="en-US" dirty="0"/>
          </a:p>
        </p:txBody>
      </p:sp>
      <p:sp>
        <p:nvSpPr>
          <p:cNvPr id="3" name="Content Placeholder 2"/>
          <p:cNvSpPr>
            <a:spLocks noGrp="1"/>
          </p:cNvSpPr>
          <p:nvPr>
            <p:ph idx="1"/>
          </p:nvPr>
        </p:nvSpPr>
        <p:spPr/>
        <p:txBody>
          <a:bodyPr/>
          <a:lstStyle/>
          <a:p>
            <a:r>
              <a:rPr lang="en-US" sz="2000" dirty="0"/>
              <a:t>Preferred Benefit</a:t>
            </a:r>
            <a:r>
              <a:rPr lang="en-US" dirty="0"/>
              <a:t> </a:t>
            </a:r>
            <a:r>
              <a:rPr lang="en-US" sz="2000" dirty="0"/>
              <a:t>Statements</a:t>
            </a:r>
          </a:p>
          <a:p>
            <a:pPr lvl="1"/>
            <a:r>
              <a:rPr lang="en-US" dirty="0"/>
              <a:t>Pushing my job posting out to multiple sites automatically – “saves time”</a:t>
            </a:r>
          </a:p>
          <a:p>
            <a:pPr lvl="1"/>
            <a:r>
              <a:rPr lang="en-US" dirty="0"/>
              <a:t>Allowing me to edit my job description as many times as I would like – “may want to change it after we start interviewing”</a:t>
            </a:r>
          </a:p>
          <a:p>
            <a:pPr lvl="1"/>
            <a:r>
              <a:rPr lang="en-US" dirty="0"/>
              <a:t>Getting my job opportunity in front of the qualified candidates I need</a:t>
            </a:r>
          </a:p>
          <a:p>
            <a:pPr lvl="1"/>
            <a:r>
              <a:rPr lang="en-US" dirty="0"/>
              <a:t>Enabling me to communicate directly with candidates</a:t>
            </a:r>
          </a:p>
          <a:p>
            <a:pPr lvl="1"/>
            <a:r>
              <a:rPr lang="en-US" b="1" dirty="0"/>
              <a:t>Finding the most qualified candidates – “saves time”</a:t>
            </a:r>
          </a:p>
          <a:p>
            <a:pPr lvl="1"/>
            <a:r>
              <a:rPr lang="en-US" dirty="0"/>
              <a:t>Ranking and scoring candidate resumes – “time saver”</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11</a:t>
            </a:fld>
            <a:endParaRPr lang="en-US"/>
          </a:p>
        </p:txBody>
      </p:sp>
    </p:spTree>
    <p:extLst>
      <p:ext uri="{BB962C8B-B14F-4D97-AF65-F5344CB8AC3E}">
        <p14:creationId xmlns:p14="http://schemas.microsoft.com/office/powerpoint/2010/main" val="648161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Experience</a:t>
            </a:r>
            <a:endParaRPr lang="en-US" dirty="0"/>
          </a:p>
        </p:txBody>
      </p:sp>
      <p:sp>
        <p:nvSpPr>
          <p:cNvPr id="3" name="Content Placeholder 2"/>
          <p:cNvSpPr>
            <a:spLocks noGrp="1"/>
          </p:cNvSpPr>
          <p:nvPr>
            <p:ph idx="1"/>
          </p:nvPr>
        </p:nvSpPr>
        <p:spPr/>
        <p:txBody>
          <a:bodyPr/>
          <a:lstStyle/>
          <a:p>
            <a:r>
              <a:rPr lang="en-US" dirty="0" smtClean="0"/>
              <a:t>How does this prototype compare to online recruiting websites you’ve used in the past?</a:t>
            </a:r>
          </a:p>
          <a:p>
            <a:pPr lvl="1"/>
            <a:r>
              <a:rPr lang="en-US" dirty="0" smtClean="0"/>
              <a:t>Average</a:t>
            </a:r>
          </a:p>
          <a:p>
            <a:r>
              <a:rPr lang="en-US" dirty="0" smtClean="0"/>
              <a:t>Which of the features from the prototype did you like the most?</a:t>
            </a:r>
          </a:p>
          <a:p>
            <a:pPr lvl="1"/>
            <a:r>
              <a:rPr lang="en-US" dirty="0" smtClean="0"/>
              <a:t>Logged in Homepage</a:t>
            </a:r>
          </a:p>
          <a:p>
            <a:r>
              <a:rPr lang="en-US" dirty="0" smtClean="0"/>
              <a:t>How interested would you be in trying this product when it is fully designed?</a:t>
            </a:r>
          </a:p>
          <a:p>
            <a:pPr lvl="1"/>
            <a:r>
              <a:rPr lang="en-US" dirty="0" smtClean="0"/>
              <a:t>Interested</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12</a:t>
            </a:fld>
            <a:endParaRPr lang="en-US"/>
          </a:p>
        </p:txBody>
      </p:sp>
    </p:spTree>
    <p:extLst>
      <p:ext uri="{BB962C8B-B14F-4D97-AF65-F5344CB8AC3E}">
        <p14:creationId xmlns:p14="http://schemas.microsoft.com/office/powerpoint/2010/main" val="2411811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a:xfrm>
            <a:off x="413032" y="968003"/>
            <a:ext cx="9462429" cy="5714975"/>
          </a:xfrm>
        </p:spPr>
        <p:txBody>
          <a:bodyPr>
            <a:normAutofit fontScale="62500" lnSpcReduction="20000"/>
          </a:bodyPr>
          <a:lstStyle/>
          <a:p>
            <a:r>
              <a:rPr lang="en-US" dirty="0" smtClean="0"/>
              <a:t>Homepage</a:t>
            </a:r>
          </a:p>
          <a:p>
            <a:pPr lvl="1"/>
            <a:r>
              <a:rPr lang="en-US" dirty="0" smtClean="0"/>
              <a:t>“How much does this cost?” </a:t>
            </a:r>
            <a:r>
              <a:rPr lang="en-US" dirty="0"/>
              <a:t>Wants to know cost first </a:t>
            </a:r>
          </a:p>
          <a:p>
            <a:pPr lvl="1"/>
            <a:r>
              <a:rPr lang="en-US" dirty="0"/>
              <a:t>“Where are you getting your </a:t>
            </a:r>
            <a:r>
              <a:rPr lang="en-US" dirty="0" smtClean="0"/>
              <a:t>candidates</a:t>
            </a:r>
            <a:r>
              <a:rPr lang="en-US" dirty="0"/>
              <a:t>? </a:t>
            </a:r>
            <a:r>
              <a:rPr lang="en-US" dirty="0" smtClean="0"/>
              <a:t>Are you scraping the internet (low quality). Wants </a:t>
            </a:r>
            <a:r>
              <a:rPr lang="en-US" dirty="0"/>
              <a:t>to know where the candidates are </a:t>
            </a:r>
            <a:r>
              <a:rPr lang="en-US" dirty="0" smtClean="0"/>
              <a:t>sourced. How is better or different than Linked in?</a:t>
            </a:r>
          </a:p>
          <a:p>
            <a:pPr lvl="1"/>
            <a:r>
              <a:rPr lang="en-US" dirty="0" smtClean="0"/>
              <a:t>Wouldn’t </a:t>
            </a:r>
            <a:r>
              <a:rPr lang="en-US" dirty="0"/>
              <a:t>post a job until she knows how the process works</a:t>
            </a:r>
          </a:p>
          <a:p>
            <a:pPr lvl="1"/>
            <a:r>
              <a:rPr lang="en-US" dirty="0" smtClean="0"/>
              <a:t>Guaranteed </a:t>
            </a:r>
            <a:r>
              <a:rPr lang="en-US" dirty="0"/>
              <a:t>group of candidates</a:t>
            </a:r>
            <a:r>
              <a:rPr lang="en-US" dirty="0" smtClean="0"/>
              <a:t>?</a:t>
            </a:r>
          </a:p>
          <a:p>
            <a:pPr lvl="1"/>
            <a:r>
              <a:rPr lang="en-US" dirty="0" smtClean="0"/>
              <a:t>Does this site save her time? Is it worth her time?</a:t>
            </a:r>
            <a:endParaRPr lang="en-US" dirty="0"/>
          </a:p>
          <a:p>
            <a:r>
              <a:rPr lang="en-US" dirty="0" smtClean="0"/>
              <a:t>Products Page.</a:t>
            </a:r>
          </a:p>
          <a:p>
            <a:pPr lvl="1"/>
            <a:r>
              <a:rPr lang="en-US" dirty="0" smtClean="0"/>
              <a:t> Wasn’t clear that the top part changed with the bottom part. Wanted to see pricing on this page.</a:t>
            </a:r>
          </a:p>
          <a:p>
            <a:r>
              <a:rPr lang="en-US" dirty="0" smtClean="0"/>
              <a:t>Candidates Page</a:t>
            </a:r>
          </a:p>
          <a:p>
            <a:pPr lvl="1"/>
            <a:r>
              <a:rPr lang="en-US" dirty="0" smtClean="0"/>
              <a:t>Unclear that you can save candidates</a:t>
            </a:r>
          </a:p>
          <a:p>
            <a:r>
              <a:rPr lang="en-US" dirty="0" smtClean="0"/>
              <a:t>Logged in homepage</a:t>
            </a:r>
          </a:p>
          <a:p>
            <a:pPr lvl="1"/>
            <a:r>
              <a:rPr lang="en-US" dirty="0" smtClean="0"/>
              <a:t>Wants color wheel or chart so you can immediately see how you’re doing</a:t>
            </a:r>
          </a:p>
          <a:p>
            <a:pPr lvl="1"/>
            <a:r>
              <a:rPr lang="en-US" dirty="0" smtClean="0"/>
              <a:t>Wants her tasks on the left-hand navigation (Open positions) so she can focus on how process is performing (# of Views/Applies)</a:t>
            </a:r>
          </a:p>
          <a:p>
            <a:pPr lvl="1"/>
            <a:r>
              <a:rPr lang="en-US" dirty="0" smtClean="0"/>
              <a:t># of people at each stage in the process. (Add a Hire / Didn’t Hire to the open position</a:t>
            </a:r>
          </a:p>
          <a:p>
            <a:pPr lvl="1"/>
            <a:r>
              <a:rPr lang="en-US" dirty="0" smtClean="0"/>
              <a:t>Wants to see position and then candidates by position</a:t>
            </a:r>
          </a:p>
          <a:p>
            <a:r>
              <a:rPr lang="en-US" dirty="0" smtClean="0"/>
              <a:t>Optimization page</a:t>
            </a:r>
          </a:p>
          <a:p>
            <a:pPr lvl="1"/>
            <a:r>
              <a:rPr lang="en-US" dirty="0" smtClean="0"/>
              <a:t>Wouldn’t want to enter data to update system unless there was a reward</a:t>
            </a:r>
          </a:p>
          <a:p>
            <a:r>
              <a:rPr lang="en-US" dirty="0" smtClean="0"/>
              <a:t>Other</a:t>
            </a:r>
          </a:p>
          <a:p>
            <a:pPr lvl="1"/>
            <a:r>
              <a:rPr lang="en-US" dirty="0" smtClean="0"/>
              <a:t>Interested in receiving a pipeline of candidates</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13</a:t>
            </a:fld>
            <a:endParaRPr lang="en-US"/>
          </a:p>
        </p:txBody>
      </p:sp>
    </p:spTree>
    <p:extLst>
      <p:ext uri="{BB962C8B-B14F-4D97-AF65-F5344CB8AC3E}">
        <p14:creationId xmlns:p14="http://schemas.microsoft.com/office/powerpoint/2010/main" val="38093337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from Sudbury Coffee Works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20"/>
            <a:ext cx="2975088" cy="2560292"/>
          </a:xfrm>
        </p:spPr>
      </p:pic>
      <p:sp>
        <p:nvSpPr>
          <p:cNvPr id="4" name="Slide Number Placeholder 3"/>
          <p:cNvSpPr>
            <a:spLocks noGrp="1"/>
          </p:cNvSpPr>
          <p:nvPr>
            <p:ph type="sldNum" sz="quarter" idx="12"/>
          </p:nvPr>
        </p:nvSpPr>
        <p:spPr/>
        <p:txBody>
          <a:bodyPr/>
          <a:lstStyle/>
          <a:p>
            <a:fld id="{247F6857-DFD3-4A9A-BE7C-509D8EBBBC1D}" type="slidenum">
              <a:rPr lang="en-US" smtClean="0"/>
              <a:t>14</a:t>
            </a:fld>
            <a:endParaRPr lang="en-US"/>
          </a:p>
        </p:txBody>
      </p:sp>
      <p:sp>
        <p:nvSpPr>
          <p:cNvPr id="6" name="TextBox 5"/>
          <p:cNvSpPr txBox="1"/>
          <p:nvPr/>
        </p:nvSpPr>
        <p:spPr>
          <a:xfrm>
            <a:off x="609600" y="4617707"/>
            <a:ext cx="2975088" cy="1754326"/>
          </a:xfrm>
          <a:prstGeom prst="rect">
            <a:avLst/>
          </a:prstGeom>
          <a:noFill/>
        </p:spPr>
        <p:txBody>
          <a:bodyPr wrap="square" rtlCol="0">
            <a:spAutoFit/>
          </a:bodyPr>
          <a:lstStyle/>
          <a:p>
            <a:r>
              <a:rPr lang="en-US" dirty="0" smtClean="0"/>
              <a:t>Role: Owner</a:t>
            </a:r>
          </a:p>
          <a:p>
            <a:endParaRPr lang="en-US" dirty="0"/>
          </a:p>
          <a:p>
            <a:r>
              <a:rPr lang="en-US" dirty="0" smtClean="0"/>
              <a:t>11-25 Employees</a:t>
            </a:r>
          </a:p>
          <a:p>
            <a:r>
              <a:rPr lang="en-US" dirty="0" smtClean="0"/>
              <a:t>Located in Sudbury, MA</a:t>
            </a:r>
          </a:p>
          <a:p>
            <a:r>
              <a:rPr lang="en-US" dirty="0" smtClean="0"/>
              <a:t>Coffee Shop</a:t>
            </a:r>
          </a:p>
          <a:p>
            <a:endParaRPr lang="en-US" dirty="0"/>
          </a:p>
        </p:txBody>
      </p:sp>
      <p:sp>
        <p:nvSpPr>
          <p:cNvPr id="7" name="TextBox 6"/>
          <p:cNvSpPr txBox="1"/>
          <p:nvPr/>
        </p:nvSpPr>
        <p:spPr>
          <a:xfrm>
            <a:off x="3657609" y="1325903"/>
            <a:ext cx="4846267" cy="923330"/>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Reduced time to hire</a:t>
            </a:r>
          </a:p>
          <a:p>
            <a:pPr marL="285750" indent="-285750">
              <a:buFont typeface="Arial" panose="020B0604020202020204" pitchFamily="34" charset="0"/>
              <a:buChar char="•"/>
            </a:pPr>
            <a:r>
              <a:rPr lang="en-US" dirty="0" smtClean="0"/>
              <a:t>High number of quality matches</a:t>
            </a:r>
          </a:p>
        </p:txBody>
      </p:sp>
      <p:sp>
        <p:nvSpPr>
          <p:cNvPr id="8" name="TextBox 7"/>
          <p:cNvSpPr txBox="1"/>
          <p:nvPr/>
        </p:nvSpPr>
        <p:spPr>
          <a:xfrm>
            <a:off x="3657610" y="2423171"/>
            <a:ext cx="4937706" cy="1815882"/>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Competing with larger companies to hire</a:t>
            </a:r>
          </a:p>
          <a:p>
            <a:pPr marL="285750" indent="-285750">
              <a:buFont typeface="Arial" panose="020B0604020202020204" pitchFamily="34" charset="0"/>
              <a:buChar char="•"/>
            </a:pPr>
            <a:r>
              <a:rPr lang="en-US" sz="1600" dirty="0" smtClean="0"/>
              <a:t>Using social media to recruit</a:t>
            </a:r>
          </a:p>
          <a:p>
            <a:pPr marL="285750" indent="-285750">
              <a:buFont typeface="Arial" panose="020B0604020202020204" pitchFamily="34" charset="0"/>
              <a:buChar char="•"/>
            </a:pPr>
            <a:r>
              <a:rPr lang="en-US" sz="1600" dirty="0" smtClean="0"/>
              <a:t>Knowing the competitive pay ranges to attract quality people</a:t>
            </a:r>
          </a:p>
          <a:p>
            <a:pPr marL="285750" indent="-285750">
              <a:buFont typeface="Arial" panose="020B0604020202020204" pitchFamily="34" charset="0"/>
              <a:buChar char="•"/>
            </a:pPr>
            <a:r>
              <a:rPr lang="en-US" sz="1600" dirty="0" smtClean="0"/>
              <a:t>Offering competitive benefits</a:t>
            </a:r>
          </a:p>
          <a:p>
            <a:pPr marL="285750" indent="-285750">
              <a:buFont typeface="Arial" panose="020B0604020202020204" pitchFamily="34" charset="0"/>
              <a:buChar char="•"/>
            </a:pPr>
            <a:r>
              <a:rPr lang="en-US" sz="1600" dirty="0" smtClean="0"/>
              <a:t>Wants to know who he is reaching</a:t>
            </a:r>
          </a:p>
        </p:txBody>
      </p:sp>
      <p:sp>
        <p:nvSpPr>
          <p:cNvPr id="9" name="TextBox 8"/>
          <p:cNvSpPr txBox="1"/>
          <p:nvPr/>
        </p:nvSpPr>
        <p:spPr>
          <a:xfrm>
            <a:off x="3652477" y="4297693"/>
            <a:ext cx="2834609" cy="1200329"/>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Craigslist</a:t>
            </a:r>
          </a:p>
          <a:p>
            <a:pPr marL="285750" indent="-285750">
              <a:buFont typeface="Arial" panose="020B0604020202020204" pitchFamily="34" charset="0"/>
              <a:buChar char="•"/>
            </a:pPr>
            <a:r>
              <a:rPr lang="en-US" dirty="0" smtClean="0"/>
              <a:t>Monster</a:t>
            </a:r>
          </a:p>
          <a:p>
            <a:pPr marL="285750" indent="-285750">
              <a:buFont typeface="Arial" panose="020B0604020202020204" pitchFamily="34" charset="0"/>
              <a:buChar char="•"/>
            </a:pPr>
            <a:r>
              <a:rPr lang="en-US" dirty="0" smtClean="0"/>
              <a:t>State Department</a:t>
            </a:r>
          </a:p>
        </p:txBody>
      </p:sp>
    </p:spTree>
    <p:extLst>
      <p:ext uri="{BB962C8B-B14F-4D97-AF65-F5344CB8AC3E}">
        <p14:creationId xmlns:p14="http://schemas.microsoft.com/office/powerpoint/2010/main" val="20441779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from Sudbury Coffee Works</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1600220"/>
            <a:ext cx="2975088" cy="2560292"/>
          </a:xfrm>
        </p:spPr>
      </p:pic>
      <p:sp>
        <p:nvSpPr>
          <p:cNvPr id="4" name="Slide Number Placeholder 3"/>
          <p:cNvSpPr>
            <a:spLocks noGrp="1"/>
          </p:cNvSpPr>
          <p:nvPr>
            <p:ph type="sldNum" sz="quarter" idx="12"/>
          </p:nvPr>
        </p:nvSpPr>
        <p:spPr/>
        <p:txBody>
          <a:bodyPr/>
          <a:lstStyle/>
          <a:p>
            <a:fld id="{247F6857-DFD3-4A9A-BE7C-509D8EBBBC1D}" type="slidenum">
              <a:rPr lang="en-US" smtClean="0"/>
              <a:t>15</a:t>
            </a:fld>
            <a:endParaRPr lang="en-US"/>
          </a:p>
        </p:txBody>
      </p:sp>
      <p:sp>
        <p:nvSpPr>
          <p:cNvPr id="6" name="TextBox 5"/>
          <p:cNvSpPr txBox="1"/>
          <p:nvPr/>
        </p:nvSpPr>
        <p:spPr>
          <a:xfrm>
            <a:off x="609600" y="4617707"/>
            <a:ext cx="2975088" cy="1754326"/>
          </a:xfrm>
          <a:prstGeom prst="rect">
            <a:avLst/>
          </a:prstGeom>
          <a:noFill/>
        </p:spPr>
        <p:txBody>
          <a:bodyPr wrap="square" rtlCol="0">
            <a:spAutoFit/>
          </a:bodyPr>
          <a:lstStyle/>
          <a:p>
            <a:r>
              <a:rPr lang="en-US" dirty="0" smtClean="0"/>
              <a:t>Role: Owner</a:t>
            </a:r>
          </a:p>
          <a:p>
            <a:endParaRPr lang="en-US" dirty="0"/>
          </a:p>
          <a:p>
            <a:r>
              <a:rPr lang="en-US" dirty="0" smtClean="0"/>
              <a:t>11-25 Employees</a:t>
            </a:r>
          </a:p>
          <a:p>
            <a:r>
              <a:rPr lang="en-US" dirty="0" smtClean="0"/>
              <a:t>Located in Sudbury, MA</a:t>
            </a:r>
          </a:p>
          <a:p>
            <a:r>
              <a:rPr lang="en-US" dirty="0" smtClean="0"/>
              <a:t>Coffee Shop</a:t>
            </a:r>
          </a:p>
          <a:p>
            <a:endParaRPr lang="en-US" dirty="0"/>
          </a:p>
        </p:txBody>
      </p:sp>
      <p:sp>
        <p:nvSpPr>
          <p:cNvPr id="10" name="TextBox 9"/>
          <p:cNvSpPr txBox="1"/>
          <p:nvPr/>
        </p:nvSpPr>
        <p:spPr>
          <a:xfrm>
            <a:off x="3657610" y="1371600"/>
            <a:ext cx="5303462" cy="4401204"/>
          </a:xfrm>
          <a:prstGeom prst="rect">
            <a:avLst/>
          </a:prstGeom>
          <a:noFill/>
          <a:ln>
            <a:solidFill>
              <a:schemeClr val="tx1"/>
            </a:solidFill>
          </a:ln>
        </p:spPr>
        <p:txBody>
          <a:bodyPr wrap="square" rtlCol="0">
            <a:spAutoFit/>
          </a:bodyPr>
          <a:lstStyle/>
          <a:p>
            <a:r>
              <a:rPr lang="en-US" sz="1600" dirty="0" smtClean="0"/>
              <a:t>“</a:t>
            </a:r>
            <a:r>
              <a:rPr lang="en-US" sz="1200" dirty="0" smtClean="0"/>
              <a:t>Hiring is a real chore – takes longer to hire than to train and only get 2 weeks notice if you are lucky. Most time same day”</a:t>
            </a:r>
          </a:p>
          <a:p>
            <a:endParaRPr lang="en-US" sz="1200" dirty="0" smtClean="0"/>
          </a:p>
          <a:p>
            <a:r>
              <a:rPr lang="en-US" sz="1200" dirty="0" smtClean="0"/>
              <a:t>“I scurry to find someone quickly” </a:t>
            </a:r>
          </a:p>
          <a:p>
            <a:r>
              <a:rPr lang="en-US" sz="1200" dirty="0" smtClean="0"/>
              <a:t>10 applies is a good amount for me. </a:t>
            </a:r>
          </a:p>
          <a:p>
            <a:r>
              <a:rPr lang="en-US" sz="1200" dirty="0" smtClean="0"/>
              <a:t>Like the idea of having a pipeline of people with auto search and be able to go right to my list for “café server” so I can get started right away”</a:t>
            </a:r>
          </a:p>
          <a:p>
            <a:endParaRPr lang="en-US" sz="1200" dirty="0"/>
          </a:p>
          <a:p>
            <a:r>
              <a:rPr lang="en-US" sz="1200" dirty="0" smtClean="0"/>
              <a:t>“location is key, want to be able to set X miles radius”.. Why can’t I pinpoint location on Monster? I’m in Metro West not North Boston?.. Location is not satisfactory on Monster. </a:t>
            </a:r>
          </a:p>
          <a:p>
            <a:endParaRPr lang="en-US" sz="1200" dirty="0"/>
          </a:p>
          <a:p>
            <a:r>
              <a:rPr lang="en-US" sz="1200" dirty="0" smtClean="0"/>
              <a:t>“want to be able to see who I am reaching, how many, where they are coming from”</a:t>
            </a:r>
          </a:p>
          <a:p>
            <a:r>
              <a:rPr lang="en-US" sz="1200" dirty="0" smtClean="0"/>
              <a:t>Would I continue to use those sources? Am I wasting my time/dime.”</a:t>
            </a:r>
          </a:p>
          <a:p>
            <a:endParaRPr lang="en-US" sz="1200" dirty="0"/>
          </a:p>
          <a:p>
            <a:r>
              <a:rPr lang="en-US" sz="1200" dirty="0" smtClean="0"/>
              <a:t>“Hyper-targeted is a good thing”</a:t>
            </a:r>
          </a:p>
          <a:p>
            <a:endParaRPr lang="en-US" sz="1200" dirty="0" smtClean="0"/>
          </a:p>
          <a:p>
            <a:r>
              <a:rPr lang="en-US" sz="1200" dirty="0" smtClean="0"/>
              <a:t>Control is important to me, don’t take out of my control things I want to do, wouldn’t want to pay for those things”</a:t>
            </a:r>
          </a:p>
          <a:p>
            <a:endParaRPr lang="en-US" sz="1200" dirty="0"/>
          </a:p>
          <a:p>
            <a:r>
              <a:rPr lang="en-US" sz="1200" dirty="0" smtClean="0"/>
              <a:t>“Employer branding sounds like it is for a big company; cookie cutter sounding”  I want to show I’m unique, standout out, a good place to work.”</a:t>
            </a:r>
          </a:p>
        </p:txBody>
      </p:sp>
    </p:spTree>
    <p:extLst>
      <p:ext uri="{BB962C8B-B14F-4D97-AF65-F5344CB8AC3E}">
        <p14:creationId xmlns:p14="http://schemas.microsoft.com/office/powerpoint/2010/main" val="36897772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from Sudbury Coffee Works Continued</a:t>
            </a:r>
            <a:endParaRPr lang="en-US" dirty="0"/>
          </a:p>
        </p:txBody>
      </p:sp>
      <p:sp>
        <p:nvSpPr>
          <p:cNvPr id="3" name="Content Placeholder 2"/>
          <p:cNvSpPr>
            <a:spLocks noGrp="1"/>
          </p:cNvSpPr>
          <p:nvPr>
            <p:ph idx="1"/>
          </p:nvPr>
        </p:nvSpPr>
        <p:spPr/>
        <p:txBody>
          <a:bodyPr/>
          <a:lstStyle/>
          <a:p>
            <a:r>
              <a:rPr lang="en-US" sz="2000" dirty="0"/>
              <a:t>Brand Association</a:t>
            </a:r>
          </a:p>
          <a:p>
            <a:pPr marL="515938" lvl="2" indent="-285750">
              <a:buFont typeface="Courier New" panose="02070309020205020404" pitchFamily="49" charset="0"/>
              <a:buChar char="o"/>
            </a:pPr>
            <a:r>
              <a:rPr lang="en-US" sz="1800" dirty="0"/>
              <a:t>Monster </a:t>
            </a:r>
            <a:r>
              <a:rPr lang="en-US" sz="1800" dirty="0" smtClean="0"/>
              <a:t>– “job recruiting company” “Yes they are that big”</a:t>
            </a:r>
          </a:p>
          <a:p>
            <a:pPr marL="515938" lvl="2" indent="-285750">
              <a:buFont typeface="Courier New" panose="02070309020205020404" pitchFamily="49" charset="0"/>
              <a:buChar char="o"/>
            </a:pPr>
            <a:r>
              <a:rPr lang="en-US" sz="1800" dirty="0" smtClean="0"/>
              <a:t>Indeed – no word</a:t>
            </a:r>
          </a:p>
          <a:p>
            <a:pPr marL="515938" lvl="2" indent="-285750">
              <a:buFont typeface="Courier New" panose="02070309020205020404" pitchFamily="49" charset="0"/>
              <a:buChar char="o"/>
            </a:pPr>
            <a:r>
              <a:rPr lang="en-US" sz="1800" dirty="0" smtClean="0"/>
              <a:t>ZipRecruiter – “another recruiting company, newer company”</a:t>
            </a:r>
          </a:p>
          <a:p>
            <a:pPr marL="515938" lvl="2" indent="-285750">
              <a:buFont typeface="Courier New" panose="02070309020205020404" pitchFamily="49" charset="0"/>
              <a:buChar char="o"/>
            </a:pPr>
            <a:r>
              <a:rPr lang="en-US" sz="1800" dirty="0" smtClean="0"/>
              <a:t>CareerBuilder – “guessing it’s another job finding company”</a:t>
            </a:r>
          </a:p>
          <a:p>
            <a:pPr marL="515938" lvl="2" indent="-285750">
              <a:buFont typeface="Courier New" panose="02070309020205020404" pitchFamily="49" charset="0"/>
              <a:buChar char="o"/>
            </a:pPr>
            <a:r>
              <a:rPr lang="en-US" sz="1800" dirty="0" smtClean="0"/>
              <a:t>Glassdoor – “office building”</a:t>
            </a:r>
          </a:p>
          <a:p>
            <a:pPr marL="515938" lvl="2" indent="-285750">
              <a:buFont typeface="Courier New" panose="02070309020205020404" pitchFamily="49" charset="0"/>
              <a:buChar char="o"/>
            </a:pPr>
            <a:r>
              <a:rPr lang="en-US" sz="1800" dirty="0" smtClean="0"/>
              <a:t>LinkedIn – “definitely heard of them. Huge company”</a:t>
            </a:r>
          </a:p>
          <a:p>
            <a:pPr marL="515938" lvl="2" indent="-285750">
              <a:buFont typeface="Courier New" panose="02070309020205020404" pitchFamily="49" charset="0"/>
              <a:buChar char="o"/>
            </a:pPr>
            <a:r>
              <a:rPr lang="en-US" sz="1800" dirty="0" smtClean="0"/>
              <a:t>Dice – never heard of them</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16</a:t>
            </a:fld>
            <a:endParaRPr lang="en-US"/>
          </a:p>
        </p:txBody>
      </p:sp>
    </p:spTree>
    <p:extLst>
      <p:ext uri="{BB962C8B-B14F-4D97-AF65-F5344CB8AC3E}">
        <p14:creationId xmlns:p14="http://schemas.microsoft.com/office/powerpoint/2010/main" val="1041392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Dan from Sudbury Coffee Works: Benefit Snippets</a:t>
            </a:r>
            <a:endParaRPr lang="en-US" dirty="0"/>
          </a:p>
        </p:txBody>
      </p:sp>
      <p:sp>
        <p:nvSpPr>
          <p:cNvPr id="3" name="Content Placeholder 2"/>
          <p:cNvSpPr>
            <a:spLocks noGrp="1"/>
          </p:cNvSpPr>
          <p:nvPr>
            <p:ph idx="1"/>
          </p:nvPr>
        </p:nvSpPr>
        <p:spPr/>
        <p:txBody>
          <a:bodyPr/>
          <a:lstStyle/>
          <a:p>
            <a:r>
              <a:rPr lang="en-US" dirty="0"/>
              <a:t>Preferred Benefit </a:t>
            </a:r>
            <a:r>
              <a:rPr lang="en-US" dirty="0" smtClean="0"/>
              <a:t>Statements</a:t>
            </a:r>
          </a:p>
          <a:p>
            <a:pPr lvl="1"/>
            <a:r>
              <a:rPr lang="en-US" dirty="0" smtClean="0"/>
              <a:t>1. Pushing my job posting out to multiple sites automatically</a:t>
            </a:r>
          </a:p>
          <a:p>
            <a:pPr lvl="1"/>
            <a:r>
              <a:rPr lang="en-US" dirty="0" smtClean="0"/>
              <a:t>2. Helping me promote my jobs on social media</a:t>
            </a:r>
          </a:p>
          <a:p>
            <a:pPr lvl="1"/>
            <a:r>
              <a:rPr lang="en-US" dirty="0" smtClean="0"/>
              <a:t>3. Enabling me to communicate directly with candidates</a:t>
            </a:r>
          </a:p>
          <a:p>
            <a:pPr lvl="1"/>
            <a:r>
              <a:rPr lang="en-US" dirty="0" smtClean="0"/>
              <a:t>Getting my job opportunity in front of the qualified candidates I need</a:t>
            </a:r>
          </a:p>
          <a:p>
            <a:pPr lvl="1"/>
            <a:r>
              <a:rPr lang="en-US" dirty="0" smtClean="0"/>
              <a:t>Finding me the most qualified candidates</a:t>
            </a:r>
          </a:p>
          <a:p>
            <a:pPr lvl="1"/>
            <a:r>
              <a:rPr lang="en-US" dirty="0" smtClean="0"/>
              <a:t>Helping me write better job descriptions</a:t>
            </a:r>
          </a:p>
          <a:p>
            <a:pPr lvl="1"/>
            <a:r>
              <a:rPr lang="en-US" dirty="0" smtClean="0"/>
              <a:t>Providing me with free qualified candidate resumes before anyone applies to my jobs</a:t>
            </a: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17</a:t>
            </a:fld>
            <a:endParaRPr lang="en-US"/>
          </a:p>
        </p:txBody>
      </p:sp>
    </p:spTree>
    <p:extLst>
      <p:ext uri="{BB962C8B-B14F-4D97-AF65-F5344CB8AC3E}">
        <p14:creationId xmlns:p14="http://schemas.microsoft.com/office/powerpoint/2010/main" val="3982062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Experience</a:t>
            </a:r>
            <a:endParaRPr lang="en-US" dirty="0"/>
          </a:p>
        </p:txBody>
      </p:sp>
      <p:sp>
        <p:nvSpPr>
          <p:cNvPr id="3" name="Content Placeholder 2"/>
          <p:cNvSpPr>
            <a:spLocks noGrp="1"/>
          </p:cNvSpPr>
          <p:nvPr>
            <p:ph idx="1"/>
          </p:nvPr>
        </p:nvSpPr>
        <p:spPr/>
        <p:txBody>
          <a:bodyPr>
            <a:normAutofit/>
          </a:bodyPr>
          <a:lstStyle/>
          <a:p>
            <a:r>
              <a:rPr lang="en-US" dirty="0" smtClean="0"/>
              <a:t>How does this prototype compare to online recruiting websites you’ve used in the past?</a:t>
            </a:r>
          </a:p>
          <a:p>
            <a:pPr lvl="1"/>
            <a:r>
              <a:rPr lang="en-US" dirty="0" smtClean="0"/>
              <a:t>Good</a:t>
            </a:r>
          </a:p>
          <a:p>
            <a:r>
              <a:rPr lang="en-US" dirty="0" smtClean="0"/>
              <a:t>Which of the features from the prototype did you like the most?</a:t>
            </a:r>
          </a:p>
          <a:p>
            <a:pPr lvl="1"/>
            <a:r>
              <a:rPr lang="en-US" dirty="0" smtClean="0"/>
              <a:t>Get started button</a:t>
            </a:r>
          </a:p>
          <a:p>
            <a:pPr lvl="1"/>
            <a:r>
              <a:rPr lang="en-US" dirty="0" smtClean="0"/>
              <a:t>Post Jobs button</a:t>
            </a:r>
          </a:p>
          <a:p>
            <a:r>
              <a:rPr lang="en-US" dirty="0" smtClean="0"/>
              <a:t>How interested would you be in trying this product when it is fully designed?</a:t>
            </a:r>
          </a:p>
          <a:p>
            <a:pPr lvl="1"/>
            <a:r>
              <a:rPr lang="en-US" dirty="0" smtClean="0"/>
              <a:t>Extremely Interested</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18</a:t>
            </a:fld>
            <a:endParaRPr lang="en-US"/>
          </a:p>
        </p:txBody>
      </p:sp>
    </p:spTree>
    <p:extLst>
      <p:ext uri="{BB962C8B-B14F-4D97-AF65-F5344CB8AC3E}">
        <p14:creationId xmlns:p14="http://schemas.microsoft.com/office/powerpoint/2010/main" val="36185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p:txBody>
          <a:bodyPr>
            <a:normAutofit lnSpcReduction="10000"/>
          </a:bodyPr>
          <a:lstStyle/>
          <a:p>
            <a:r>
              <a:rPr lang="en-US" dirty="0" smtClean="0"/>
              <a:t>Homepage</a:t>
            </a:r>
          </a:p>
          <a:p>
            <a:pPr marL="452438" lvl="2">
              <a:buFont typeface="Arial" panose="020B0604020202020204" pitchFamily="34" charset="0"/>
              <a:buChar char="•"/>
            </a:pPr>
            <a:r>
              <a:rPr lang="en-US" dirty="0"/>
              <a:t>Too crowded, too much going </a:t>
            </a:r>
            <a:r>
              <a:rPr lang="en-US" dirty="0" smtClean="0"/>
              <a:t>on</a:t>
            </a:r>
          </a:p>
          <a:p>
            <a:r>
              <a:rPr lang="en-US" dirty="0" smtClean="0"/>
              <a:t>Candidates Page</a:t>
            </a:r>
          </a:p>
          <a:p>
            <a:pPr lvl="1"/>
            <a:r>
              <a:rPr lang="en-US" dirty="0" smtClean="0"/>
              <a:t>Gives a good quick picture of candidates</a:t>
            </a:r>
          </a:p>
          <a:p>
            <a:r>
              <a:rPr lang="en-US" dirty="0" smtClean="0"/>
              <a:t>Logged in homepage</a:t>
            </a:r>
          </a:p>
          <a:p>
            <a:pPr lvl="1"/>
            <a:r>
              <a:rPr lang="en-US" dirty="0" smtClean="0"/>
              <a:t>Wants how is job is doing to be the first thing he sees</a:t>
            </a:r>
          </a:p>
          <a:p>
            <a:r>
              <a:rPr lang="en-US" dirty="0" smtClean="0"/>
              <a:t>Optimization page</a:t>
            </a:r>
          </a:p>
          <a:p>
            <a:pPr lvl="1"/>
            <a:r>
              <a:rPr lang="en-US" dirty="0" smtClean="0"/>
              <a:t>Thinks demographic reach could be a separate page</a:t>
            </a:r>
          </a:p>
          <a:p>
            <a:r>
              <a:rPr lang="en-US" dirty="0" smtClean="0"/>
              <a:t>Other</a:t>
            </a:r>
          </a:p>
          <a:p>
            <a:pPr lvl="1"/>
            <a:r>
              <a:rPr lang="en-US" dirty="0" smtClean="0"/>
              <a:t>Likes idea of having a auto-search so he can have “always be on” recruiting and have people ready to go when someone quits unexpectedly</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19</a:t>
            </a:fld>
            <a:endParaRPr lang="en-US"/>
          </a:p>
        </p:txBody>
      </p:sp>
    </p:spTree>
    <p:extLst>
      <p:ext uri="{BB962C8B-B14F-4D97-AF65-F5344CB8AC3E}">
        <p14:creationId xmlns:p14="http://schemas.microsoft.com/office/powerpoint/2010/main" val="459473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Interviewed 6 people from small businesses</a:t>
            </a:r>
          </a:p>
          <a:p>
            <a:r>
              <a:rPr lang="en-US" dirty="0" smtClean="0"/>
              <a:t>1 hour interviews</a:t>
            </a:r>
          </a:p>
          <a:p>
            <a:r>
              <a:rPr lang="en-US" dirty="0" smtClean="0"/>
              <a:t>4 parts</a:t>
            </a:r>
          </a:p>
          <a:p>
            <a:pPr lvl="1"/>
            <a:r>
              <a:rPr lang="en-US" dirty="0" smtClean="0"/>
              <a:t>1. Background on participant and their recruiting process</a:t>
            </a:r>
          </a:p>
          <a:p>
            <a:pPr lvl="1"/>
            <a:r>
              <a:rPr lang="en-US" dirty="0" smtClean="0"/>
              <a:t>2. Brand association activity</a:t>
            </a:r>
          </a:p>
          <a:p>
            <a:pPr lvl="1"/>
            <a:r>
              <a:rPr lang="en-US" dirty="0" smtClean="0"/>
              <a:t>3. Benefit Statement Snippets activity</a:t>
            </a:r>
          </a:p>
          <a:p>
            <a:pPr lvl="1"/>
            <a:r>
              <a:rPr lang="en-US" dirty="0" smtClean="0"/>
              <a:t>4. Clickable Prototype Test</a:t>
            </a: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2</a:t>
            </a:fld>
            <a:endParaRPr lang="en-US"/>
          </a:p>
        </p:txBody>
      </p:sp>
    </p:spTree>
    <p:extLst>
      <p:ext uri="{BB962C8B-B14F-4D97-AF65-F5344CB8AC3E}">
        <p14:creationId xmlns:p14="http://schemas.microsoft.com/office/powerpoint/2010/main" val="898907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Wendy from Precision Coating</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20</a:t>
            </a:fld>
            <a:endParaRPr lang="en-US"/>
          </a:p>
        </p:txBody>
      </p:sp>
      <p:sp>
        <p:nvSpPr>
          <p:cNvPr id="8" name="TextBox 7"/>
          <p:cNvSpPr txBox="1"/>
          <p:nvPr/>
        </p:nvSpPr>
        <p:spPr>
          <a:xfrm>
            <a:off x="445956" y="3337561"/>
            <a:ext cx="3412995" cy="1323439"/>
          </a:xfrm>
          <a:prstGeom prst="rect">
            <a:avLst/>
          </a:prstGeom>
          <a:noFill/>
        </p:spPr>
        <p:txBody>
          <a:bodyPr wrap="square" rtlCol="0">
            <a:spAutoFit/>
          </a:bodyPr>
          <a:lstStyle/>
          <a:p>
            <a:r>
              <a:rPr lang="en-US" sz="1600" dirty="0" smtClean="0"/>
              <a:t>Role: HR Generalist</a:t>
            </a:r>
          </a:p>
          <a:p>
            <a:endParaRPr lang="en-US" sz="1600" dirty="0" smtClean="0"/>
          </a:p>
          <a:p>
            <a:r>
              <a:rPr lang="en-US" sz="1600" dirty="0" smtClean="0"/>
              <a:t>101-250 Employees</a:t>
            </a:r>
          </a:p>
          <a:p>
            <a:r>
              <a:rPr lang="en-US" sz="1600" dirty="0" smtClean="0"/>
              <a:t>Located in Boston, MA</a:t>
            </a:r>
          </a:p>
          <a:p>
            <a:r>
              <a:rPr lang="en-US" sz="1600" dirty="0" smtClean="0"/>
              <a:t>Manufacture Company</a:t>
            </a:r>
          </a:p>
        </p:txBody>
      </p:sp>
      <p:sp>
        <p:nvSpPr>
          <p:cNvPr id="10" name="TextBox 9"/>
          <p:cNvSpPr txBox="1"/>
          <p:nvPr/>
        </p:nvSpPr>
        <p:spPr>
          <a:xfrm>
            <a:off x="3679187" y="3747887"/>
            <a:ext cx="2834609" cy="1477328"/>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Monster</a:t>
            </a:r>
          </a:p>
          <a:p>
            <a:pPr marL="285750" indent="-285750">
              <a:buFont typeface="Arial" panose="020B0604020202020204" pitchFamily="34" charset="0"/>
              <a:buChar char="•"/>
            </a:pPr>
            <a:r>
              <a:rPr lang="en-US" dirty="0" smtClean="0"/>
              <a:t>LinkedIn</a:t>
            </a:r>
          </a:p>
          <a:p>
            <a:pPr marL="285750" indent="-285750">
              <a:buFont typeface="Arial" panose="020B0604020202020204" pitchFamily="34" charset="0"/>
              <a:buChar char="•"/>
            </a:pPr>
            <a:r>
              <a:rPr lang="en-US" dirty="0" smtClean="0"/>
              <a:t>Indeed</a:t>
            </a:r>
          </a:p>
          <a:p>
            <a:endParaRPr lang="en-US" dirty="0"/>
          </a:p>
        </p:txBody>
      </p:sp>
      <p:sp>
        <p:nvSpPr>
          <p:cNvPr id="14" name="TextBox 13"/>
          <p:cNvSpPr txBox="1"/>
          <p:nvPr/>
        </p:nvSpPr>
        <p:spPr>
          <a:xfrm>
            <a:off x="3657609" y="1325903"/>
            <a:ext cx="4846267" cy="1477328"/>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Quality candidates</a:t>
            </a:r>
          </a:p>
          <a:p>
            <a:pPr marL="285750" indent="-285750">
              <a:buFont typeface="Arial" panose="020B0604020202020204" pitchFamily="34" charset="0"/>
              <a:buChar char="•"/>
            </a:pPr>
            <a:r>
              <a:rPr lang="en-US" dirty="0" smtClean="0"/>
              <a:t>Number of qualified candidates</a:t>
            </a:r>
          </a:p>
          <a:p>
            <a:pPr marL="285750" indent="-285750">
              <a:buFont typeface="Arial" panose="020B0604020202020204" pitchFamily="34" charset="0"/>
              <a:buChar char="•"/>
            </a:pPr>
            <a:r>
              <a:rPr lang="en-US" dirty="0" smtClean="0"/>
              <a:t>Job posting reaches a diverse group of people</a:t>
            </a:r>
            <a:endParaRPr lang="en-US" dirty="0"/>
          </a:p>
        </p:txBody>
      </p:sp>
      <p:sp>
        <p:nvSpPr>
          <p:cNvPr id="15" name="TextBox 14"/>
          <p:cNvSpPr txBox="1"/>
          <p:nvPr/>
        </p:nvSpPr>
        <p:spPr>
          <a:xfrm>
            <a:off x="3657610" y="2989173"/>
            <a:ext cx="4937706" cy="584775"/>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Integrated systems with ATS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46" y="1371600"/>
            <a:ext cx="2774016" cy="1732608"/>
          </a:xfrm>
          <a:prstGeom prst="rect">
            <a:avLst/>
          </a:prstGeom>
        </p:spPr>
      </p:pic>
    </p:spTree>
    <p:extLst>
      <p:ext uri="{BB962C8B-B14F-4D97-AF65-F5344CB8AC3E}">
        <p14:creationId xmlns:p14="http://schemas.microsoft.com/office/powerpoint/2010/main" val="1623463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Wendy from Precision Coating</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21</a:t>
            </a:fld>
            <a:endParaRPr lang="en-US"/>
          </a:p>
        </p:txBody>
      </p:sp>
      <p:sp>
        <p:nvSpPr>
          <p:cNvPr id="8" name="TextBox 7"/>
          <p:cNvSpPr txBox="1"/>
          <p:nvPr/>
        </p:nvSpPr>
        <p:spPr>
          <a:xfrm>
            <a:off x="445956" y="3337561"/>
            <a:ext cx="3412995" cy="2554545"/>
          </a:xfrm>
          <a:prstGeom prst="rect">
            <a:avLst/>
          </a:prstGeom>
          <a:noFill/>
        </p:spPr>
        <p:txBody>
          <a:bodyPr wrap="square" rtlCol="0">
            <a:spAutoFit/>
          </a:bodyPr>
          <a:lstStyle/>
          <a:p>
            <a:r>
              <a:rPr lang="en-US" sz="1600" dirty="0" smtClean="0"/>
              <a:t>Role: HR Generalist</a:t>
            </a:r>
          </a:p>
          <a:p>
            <a:endParaRPr lang="en-US" sz="1600" dirty="0" smtClean="0"/>
          </a:p>
          <a:p>
            <a:r>
              <a:rPr lang="en-US" sz="1600" dirty="0" smtClean="0"/>
              <a:t>101-250 Employees</a:t>
            </a:r>
          </a:p>
          <a:p>
            <a:r>
              <a:rPr lang="en-US" sz="1600" dirty="0" smtClean="0"/>
              <a:t>Located in Boston, MA</a:t>
            </a:r>
          </a:p>
          <a:p>
            <a:r>
              <a:rPr lang="en-US" sz="1600" dirty="0" smtClean="0"/>
              <a:t>Manufacture Company</a:t>
            </a:r>
          </a:p>
          <a:p>
            <a:endParaRPr lang="en-US" sz="1600" dirty="0"/>
          </a:p>
          <a:p>
            <a:r>
              <a:rPr lang="en-US" sz="1600" dirty="0" smtClean="0"/>
              <a:t>Professional</a:t>
            </a:r>
          </a:p>
          <a:p>
            <a:r>
              <a:rPr lang="en-US" sz="1600" dirty="0" smtClean="0"/>
              <a:t>Conservative</a:t>
            </a:r>
          </a:p>
          <a:p>
            <a:r>
              <a:rPr lang="en-US" sz="1600" dirty="0" smtClean="0"/>
              <a:t>Wouldn’t try social without a free trial first</a:t>
            </a:r>
          </a:p>
        </p:txBody>
      </p:sp>
      <p:sp>
        <p:nvSpPr>
          <p:cNvPr id="10" name="TextBox 9"/>
          <p:cNvSpPr txBox="1"/>
          <p:nvPr/>
        </p:nvSpPr>
        <p:spPr>
          <a:xfrm>
            <a:off x="3474732" y="1391794"/>
            <a:ext cx="5212068" cy="6247863"/>
          </a:xfrm>
          <a:prstGeom prst="rect">
            <a:avLst/>
          </a:prstGeom>
          <a:noFill/>
        </p:spPr>
        <p:txBody>
          <a:bodyPr wrap="square" rtlCol="0">
            <a:spAutoFit/>
          </a:bodyPr>
          <a:lstStyle/>
          <a:p>
            <a:r>
              <a:rPr lang="en-US" sz="1400" dirty="0" smtClean="0"/>
              <a:t>Bring candidates to the table that meet my qualifications:</a:t>
            </a:r>
          </a:p>
          <a:p>
            <a:endParaRPr lang="en-US" sz="1400" dirty="0"/>
          </a:p>
          <a:p>
            <a:pPr marL="285750" indent="-285750">
              <a:buFont typeface="Arial"/>
              <a:buChar char="•"/>
            </a:pPr>
            <a:r>
              <a:rPr lang="en-US" sz="1400" dirty="0" smtClean="0"/>
              <a:t>Volume/as many as possible</a:t>
            </a:r>
          </a:p>
          <a:p>
            <a:pPr marL="285750" indent="-285750">
              <a:buFont typeface="Arial"/>
              <a:buChar char="•"/>
            </a:pPr>
            <a:r>
              <a:rPr lang="en-US" sz="1400" dirty="0" smtClean="0"/>
              <a:t>Diverse population</a:t>
            </a:r>
          </a:p>
          <a:p>
            <a:pPr marL="285750" indent="-285750">
              <a:buFont typeface="Arial"/>
              <a:buChar char="•"/>
            </a:pPr>
            <a:r>
              <a:rPr lang="en-US" sz="1400" dirty="0" smtClean="0"/>
              <a:t>Capture a group of qualified people with a diverse background (Critical to Quality)</a:t>
            </a:r>
          </a:p>
          <a:p>
            <a:pPr marL="285750" indent="-285750">
              <a:buFont typeface="Arial"/>
              <a:buChar char="•"/>
            </a:pPr>
            <a:endParaRPr lang="en-US" sz="1400" dirty="0"/>
          </a:p>
          <a:p>
            <a:pPr marL="285750" indent="-285750">
              <a:buFont typeface="Arial"/>
              <a:buChar char="•"/>
            </a:pPr>
            <a:r>
              <a:rPr lang="en-US" sz="1400" dirty="0" smtClean="0"/>
              <a:t>Quick, Simple, all-in-one resonated</a:t>
            </a:r>
          </a:p>
          <a:p>
            <a:pPr marL="285750" indent="-285750">
              <a:buFont typeface="Arial"/>
              <a:buChar char="•"/>
            </a:pPr>
            <a:r>
              <a:rPr lang="en-US" sz="1400" dirty="0" smtClean="0"/>
              <a:t>Compensation – would never use </a:t>
            </a:r>
            <a:r>
              <a:rPr lang="en-US" sz="1400" dirty="0" err="1" smtClean="0"/>
              <a:t>glassdoor</a:t>
            </a:r>
            <a:r>
              <a:rPr lang="en-US" sz="1400" dirty="0" smtClean="0"/>
              <a:t> for salary – “what goes into their data? Not trusted nor professional”</a:t>
            </a:r>
          </a:p>
          <a:p>
            <a:pPr marL="285750" indent="-285750">
              <a:buFont typeface="Arial"/>
              <a:buChar char="•"/>
            </a:pPr>
            <a:endParaRPr lang="en-US" sz="1400" dirty="0"/>
          </a:p>
          <a:p>
            <a:pPr marL="285750" indent="-285750">
              <a:buFont typeface="Arial"/>
              <a:buChar char="•"/>
            </a:pPr>
            <a:r>
              <a:rPr lang="en-US" sz="1400" dirty="0" smtClean="0"/>
              <a:t>“Don</a:t>
            </a:r>
            <a:r>
              <a:rPr lang="fr-FR" sz="1400" dirty="0" smtClean="0"/>
              <a:t>’</a:t>
            </a:r>
            <a:r>
              <a:rPr lang="en-US" sz="1400" dirty="0" smtClean="0"/>
              <a:t>t add time to the process” Big negative</a:t>
            </a:r>
          </a:p>
          <a:p>
            <a:pPr marL="285750" indent="-285750">
              <a:buFont typeface="Arial"/>
              <a:buChar char="•"/>
            </a:pPr>
            <a:r>
              <a:rPr lang="en-US" sz="1400" dirty="0" smtClean="0"/>
              <a:t>Not a big fan of Facebook/twitter. Cynical until we explained it.  Liked idea of automatically showing up in feed and being targeted</a:t>
            </a:r>
          </a:p>
          <a:p>
            <a:pPr marL="285750" indent="-285750">
              <a:buFont typeface="Arial"/>
              <a:buChar char="•"/>
            </a:pPr>
            <a:r>
              <a:rPr lang="en-US" sz="1400" dirty="0" smtClean="0"/>
              <a:t>Liked the words “Efficient and Flexible”</a:t>
            </a:r>
          </a:p>
          <a:p>
            <a:pPr marL="285750" indent="-285750">
              <a:buFont typeface="Arial"/>
              <a:buChar char="•"/>
            </a:pPr>
            <a:r>
              <a:rPr lang="en-US" sz="1400" dirty="0" smtClean="0"/>
              <a:t>Liked communicating within the system</a:t>
            </a:r>
          </a:p>
          <a:p>
            <a:pPr marL="285750" indent="-285750">
              <a:buFont typeface="Arial"/>
              <a:buChar char="•"/>
            </a:pPr>
            <a:r>
              <a:rPr lang="en-US" sz="1400" dirty="0" smtClean="0"/>
              <a:t>“Liked always having candidates at my disposal”</a:t>
            </a:r>
          </a:p>
          <a:p>
            <a:pPr marL="285750" indent="-285750">
              <a:buFont typeface="Arial"/>
              <a:buChar char="•"/>
            </a:pPr>
            <a:endParaRPr lang="en-US" sz="1400" dirty="0"/>
          </a:p>
          <a:p>
            <a:pPr marL="285750" indent="-285750">
              <a:buFont typeface="Arial"/>
              <a:buChar char="•"/>
            </a:pPr>
            <a:r>
              <a:rPr lang="en-US" sz="1400" dirty="0" smtClean="0"/>
              <a:t>I set my budget ; like to know if I did a good job . See top rated candidates within the open position.</a:t>
            </a:r>
          </a:p>
          <a:p>
            <a:pPr marL="285750" indent="-285750">
              <a:buFont typeface="Arial"/>
              <a:buChar char="•"/>
            </a:pPr>
            <a:r>
              <a:rPr lang="en-US" sz="1400" dirty="0" smtClean="0"/>
              <a:t>Liked idea of webinars as being part of subscription</a:t>
            </a:r>
          </a:p>
          <a:p>
            <a:pPr marL="285750" indent="-285750">
              <a:buFont typeface="Arial"/>
              <a:buChar char="•"/>
            </a:pPr>
            <a:r>
              <a:rPr lang="en-US" sz="1400" dirty="0" smtClean="0"/>
              <a:t>Didn’t think mock was “professional enough”</a:t>
            </a:r>
          </a:p>
          <a:p>
            <a:pPr marL="285750" indent="-285750">
              <a:buFont typeface="Arial"/>
              <a:buChar char="•"/>
            </a:pPr>
            <a:r>
              <a:rPr lang="en-US" sz="1400" dirty="0" smtClean="0"/>
              <a:t>“Outsource” is not a negative term</a:t>
            </a:r>
          </a:p>
          <a:p>
            <a:pPr marL="285750" indent="-285750">
              <a:buFont typeface="Arial"/>
              <a:buChar char="•"/>
            </a:pPr>
            <a:r>
              <a:rPr lang="en-US" sz="1400" dirty="0" smtClean="0"/>
              <a:t>Passive is clearly </a:t>
            </a:r>
            <a:r>
              <a:rPr lang="en-US" sz="1400" dirty="0" err="1" smtClean="0"/>
              <a:t>understodd</a:t>
            </a:r>
            <a:endParaRPr lang="en-US" sz="1400" dirty="0" smtClean="0"/>
          </a:p>
          <a:p>
            <a:pPr marL="285750" indent="-285750">
              <a:buFont typeface="Arial"/>
              <a:buChar char="•"/>
            </a:pPr>
            <a:endParaRPr lang="en-US" sz="1400" dirty="0" smtClean="0"/>
          </a:p>
          <a:p>
            <a:pPr marL="285750" indent="-285750">
              <a:buFont typeface="Arial"/>
              <a:buChar char="•"/>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46" y="1371600"/>
            <a:ext cx="2774016" cy="1732608"/>
          </a:xfrm>
          <a:prstGeom prst="rect">
            <a:avLst/>
          </a:prstGeom>
        </p:spPr>
      </p:pic>
    </p:spTree>
    <p:extLst>
      <p:ext uri="{BB962C8B-B14F-4D97-AF65-F5344CB8AC3E}">
        <p14:creationId xmlns:p14="http://schemas.microsoft.com/office/powerpoint/2010/main" val="15619269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Wendy from Precision Coating: Brand Association</a:t>
            </a:r>
            <a:endParaRPr lang="en-US" dirty="0"/>
          </a:p>
        </p:txBody>
      </p:sp>
      <p:sp>
        <p:nvSpPr>
          <p:cNvPr id="3" name="Content Placeholder 2"/>
          <p:cNvSpPr>
            <a:spLocks noGrp="1"/>
          </p:cNvSpPr>
          <p:nvPr>
            <p:ph idx="1"/>
          </p:nvPr>
        </p:nvSpPr>
        <p:spPr/>
        <p:txBody>
          <a:bodyPr/>
          <a:lstStyle/>
          <a:p>
            <a:r>
              <a:rPr lang="en-US" sz="2000" dirty="0" smtClean="0"/>
              <a:t>Brand Association</a:t>
            </a:r>
          </a:p>
          <a:p>
            <a:pPr marL="515938" lvl="2" indent="-285750">
              <a:buFont typeface="Courier New" panose="02070309020205020404" pitchFamily="49" charset="0"/>
              <a:buChar char="o"/>
            </a:pPr>
            <a:r>
              <a:rPr lang="en-US" sz="1800" dirty="0"/>
              <a:t>Monster – </a:t>
            </a:r>
            <a:r>
              <a:rPr lang="en-US" sz="1800" dirty="0" smtClean="0"/>
              <a:t>“Best in class”</a:t>
            </a:r>
          </a:p>
          <a:p>
            <a:pPr marL="515938" lvl="2" indent="-285750">
              <a:buFont typeface="Courier New" panose="02070309020205020404" pitchFamily="49" charset="0"/>
              <a:buChar char="o"/>
            </a:pPr>
            <a:r>
              <a:rPr lang="en-US" sz="1800" dirty="0" smtClean="0"/>
              <a:t>Indeed – “helpful”</a:t>
            </a:r>
          </a:p>
          <a:p>
            <a:pPr marL="515938" lvl="2" indent="-285750">
              <a:buFont typeface="Courier New" panose="02070309020205020404" pitchFamily="49" charset="0"/>
              <a:buChar char="o"/>
            </a:pPr>
            <a:r>
              <a:rPr lang="en-US" sz="1800" dirty="0" smtClean="0"/>
              <a:t>Glassdoor - “Don’t like” “So much negativity”</a:t>
            </a:r>
          </a:p>
          <a:p>
            <a:pPr marL="515938" lvl="2" indent="-285750">
              <a:buFont typeface="Courier New" panose="02070309020205020404" pitchFamily="49" charset="0"/>
              <a:buChar char="o"/>
            </a:pPr>
            <a:r>
              <a:rPr lang="en-US" sz="1800" dirty="0" smtClean="0"/>
              <a:t>ZipRecruiter – “Don’t use, don’t know”</a:t>
            </a:r>
          </a:p>
          <a:p>
            <a:pPr marL="515938" lvl="2" indent="-285750">
              <a:buFont typeface="Courier New" panose="02070309020205020404" pitchFamily="49" charset="0"/>
              <a:buChar char="o"/>
            </a:pPr>
            <a:r>
              <a:rPr lang="en-US" sz="1800" dirty="0" smtClean="0"/>
              <a:t>Career Builder – “Second best in class”</a:t>
            </a:r>
          </a:p>
          <a:p>
            <a:pPr marL="515938" lvl="2" indent="-285750">
              <a:buFont typeface="Courier New" panose="02070309020205020404" pitchFamily="49" charset="0"/>
              <a:buChar char="o"/>
            </a:pPr>
            <a:r>
              <a:rPr lang="en-US" sz="1800" dirty="0" smtClean="0"/>
              <a:t>LinkedIn – “great new tool, up and coming”</a:t>
            </a:r>
          </a:p>
          <a:p>
            <a:pPr marL="515938" lvl="2" indent="-285750">
              <a:buFont typeface="Courier New" panose="02070309020205020404" pitchFamily="49" charset="0"/>
              <a:buChar char="o"/>
            </a:pPr>
            <a:r>
              <a:rPr lang="en-US" sz="1800" dirty="0" smtClean="0"/>
              <a:t>Dice – “IT”</a:t>
            </a:r>
          </a:p>
          <a:p>
            <a:pPr marL="230188" lvl="2" indent="0">
              <a:buNone/>
            </a:pPr>
            <a:endParaRPr lang="en-US" sz="1800" dirty="0" smtClean="0"/>
          </a:p>
          <a:p>
            <a:pPr marL="230187" lvl="1" indent="0">
              <a:buNone/>
            </a:pPr>
            <a:endParaRPr lang="en-US" dirty="0" smtClean="0"/>
          </a:p>
          <a:p>
            <a:pPr lvl="1"/>
            <a:endParaRPr lang="en-US" sz="1200" dirty="0" smtClean="0"/>
          </a:p>
          <a:p>
            <a:pPr lvl="1"/>
            <a:endParaRPr lang="en-US" dirty="0" smtClean="0"/>
          </a:p>
        </p:txBody>
      </p:sp>
      <p:sp>
        <p:nvSpPr>
          <p:cNvPr id="4" name="Slide Number Placeholder 3"/>
          <p:cNvSpPr>
            <a:spLocks noGrp="1"/>
          </p:cNvSpPr>
          <p:nvPr>
            <p:ph type="sldNum" sz="quarter" idx="12"/>
          </p:nvPr>
        </p:nvSpPr>
        <p:spPr/>
        <p:txBody>
          <a:bodyPr/>
          <a:lstStyle/>
          <a:p>
            <a:fld id="{247F6857-DFD3-4A9A-BE7C-509D8EBBBC1D}" type="slidenum">
              <a:rPr lang="en-US" smtClean="0"/>
              <a:t>22</a:t>
            </a:fld>
            <a:endParaRPr lang="en-US"/>
          </a:p>
        </p:txBody>
      </p:sp>
    </p:spTree>
    <p:extLst>
      <p:ext uri="{BB962C8B-B14F-4D97-AF65-F5344CB8AC3E}">
        <p14:creationId xmlns:p14="http://schemas.microsoft.com/office/powerpoint/2010/main" val="40387848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Wendy from Precision Coating: Benefit Snippets</a:t>
            </a:r>
            <a:endParaRPr lang="en-US" dirty="0"/>
          </a:p>
        </p:txBody>
      </p:sp>
      <p:sp>
        <p:nvSpPr>
          <p:cNvPr id="3" name="Content Placeholder 2"/>
          <p:cNvSpPr>
            <a:spLocks noGrp="1"/>
          </p:cNvSpPr>
          <p:nvPr>
            <p:ph idx="1"/>
          </p:nvPr>
        </p:nvSpPr>
        <p:spPr/>
        <p:txBody>
          <a:bodyPr/>
          <a:lstStyle/>
          <a:p>
            <a:r>
              <a:rPr lang="en-US" sz="2000" dirty="0"/>
              <a:t>Preferred Benefit</a:t>
            </a:r>
            <a:r>
              <a:rPr lang="en-US" dirty="0"/>
              <a:t> </a:t>
            </a:r>
            <a:r>
              <a:rPr lang="en-US" sz="2000" dirty="0"/>
              <a:t>Statements</a:t>
            </a:r>
          </a:p>
          <a:p>
            <a:pPr lvl="1"/>
            <a:r>
              <a:rPr lang="en-US" dirty="0"/>
              <a:t>Ranking and scoring candidates – efficient</a:t>
            </a:r>
          </a:p>
          <a:p>
            <a:pPr lvl="1"/>
            <a:r>
              <a:rPr lang="en-US" dirty="0"/>
              <a:t>Creating a branded career webpage – for the future</a:t>
            </a:r>
          </a:p>
          <a:p>
            <a:pPr lvl="1"/>
            <a:r>
              <a:rPr lang="en-US" dirty="0"/>
              <a:t>Helping strengthen employer brand – for the future</a:t>
            </a:r>
          </a:p>
          <a:p>
            <a:pPr marL="0"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23</a:t>
            </a:fld>
            <a:endParaRPr lang="en-US"/>
          </a:p>
        </p:txBody>
      </p:sp>
    </p:spTree>
    <p:extLst>
      <p:ext uri="{BB962C8B-B14F-4D97-AF65-F5344CB8AC3E}">
        <p14:creationId xmlns:p14="http://schemas.microsoft.com/office/powerpoint/2010/main" val="2773352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Wants to know cost</a:t>
            </a:r>
          </a:p>
          <a:p>
            <a:pPr lvl="1"/>
            <a:r>
              <a:rPr lang="en-US" dirty="0" smtClean="0"/>
              <a:t>One </a:t>
            </a:r>
            <a:r>
              <a:rPr lang="en-US" dirty="0"/>
              <a:t>time pay or subscription</a:t>
            </a:r>
            <a:r>
              <a:rPr lang="en-US" dirty="0" smtClean="0"/>
              <a:t>?</a:t>
            </a:r>
          </a:p>
          <a:p>
            <a:r>
              <a:rPr lang="en-US" dirty="0" smtClean="0"/>
              <a:t>Matches</a:t>
            </a:r>
          </a:p>
          <a:p>
            <a:pPr lvl="1"/>
            <a:r>
              <a:rPr lang="en-US" dirty="0" smtClean="0"/>
              <a:t>Too crowded, expanded more, still too crowded. Like pictures of faces.</a:t>
            </a:r>
          </a:p>
          <a:p>
            <a:r>
              <a:rPr lang="en-US" dirty="0" smtClean="0"/>
              <a:t>Logged in Homepage</a:t>
            </a:r>
          </a:p>
          <a:p>
            <a:pPr lvl="1"/>
            <a:r>
              <a:rPr lang="en-US" dirty="0"/>
              <a:t>Wants to see top rated candidates </a:t>
            </a:r>
            <a:r>
              <a:rPr lang="en-US" dirty="0" smtClean="0"/>
              <a:t>quickly; put results on top</a:t>
            </a:r>
            <a:endParaRPr lang="en-US" dirty="0"/>
          </a:p>
          <a:p>
            <a:pPr lvl="1"/>
            <a:r>
              <a:rPr lang="en-US" dirty="0"/>
              <a:t>Spreadsheet of when applicant applied, candidate, criteria, ability to forward info to </a:t>
            </a:r>
            <a:r>
              <a:rPr lang="en-US" dirty="0" smtClean="0"/>
              <a:t>manager</a:t>
            </a:r>
          </a:p>
          <a:p>
            <a:r>
              <a:rPr lang="en-US" dirty="0" smtClean="0"/>
              <a:t>Optimization page</a:t>
            </a:r>
          </a:p>
          <a:p>
            <a:pPr lvl="1"/>
            <a:r>
              <a:rPr lang="en-US" dirty="0"/>
              <a:t>Confused about graphs and what each graphic was showing</a:t>
            </a:r>
          </a:p>
          <a:p>
            <a:pPr lvl="1"/>
            <a:r>
              <a:rPr lang="en-US" dirty="0"/>
              <a:t>Would use it if it was more enticing to click on </a:t>
            </a:r>
            <a:endParaRPr lang="en-US" dirty="0" smtClean="0"/>
          </a:p>
          <a:p>
            <a:r>
              <a:rPr lang="en-US" dirty="0" smtClean="0"/>
              <a:t>Products and pricing page</a:t>
            </a:r>
          </a:p>
          <a:p>
            <a:pPr lvl="1"/>
            <a:r>
              <a:rPr lang="en-US" dirty="0" smtClean="0"/>
              <a:t>Confused by arrows and ability to click tabs</a:t>
            </a:r>
          </a:p>
          <a:p>
            <a:r>
              <a:rPr lang="en-US" dirty="0" smtClean="0"/>
              <a:t>Other</a:t>
            </a:r>
          </a:p>
          <a:p>
            <a:pPr lvl="1"/>
            <a:r>
              <a:rPr lang="en-US" dirty="0" smtClean="0"/>
              <a:t>Would click on webinars on the side as long as they are quick</a:t>
            </a:r>
          </a:p>
          <a:p>
            <a:pPr lvl="1"/>
            <a:r>
              <a:rPr lang="en-US" dirty="0" smtClean="0"/>
              <a:t>Skeptical of recruiting through social media</a:t>
            </a:r>
          </a:p>
          <a:p>
            <a:pPr lvl="1"/>
            <a:r>
              <a:rPr lang="en-US" dirty="0" smtClean="0"/>
              <a:t>Understands passive recruiting</a:t>
            </a:r>
          </a:p>
          <a:p>
            <a:pPr marL="230187" lvl="1" indent="0">
              <a:buNone/>
            </a:pPr>
            <a:endParaRPr lang="en-US" dirty="0" smtClean="0"/>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24</a:t>
            </a:fld>
            <a:endParaRPr lang="en-US"/>
          </a:p>
        </p:txBody>
      </p:sp>
    </p:spTree>
    <p:extLst>
      <p:ext uri="{BB962C8B-B14F-4D97-AF65-F5344CB8AC3E}">
        <p14:creationId xmlns:p14="http://schemas.microsoft.com/office/powerpoint/2010/main" val="40820519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from Read to a Child</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25</a:t>
            </a:fld>
            <a:endParaRPr lang="en-US"/>
          </a:p>
        </p:txBody>
      </p:sp>
      <p:sp>
        <p:nvSpPr>
          <p:cNvPr id="8" name="TextBox 7"/>
          <p:cNvSpPr txBox="1"/>
          <p:nvPr/>
        </p:nvSpPr>
        <p:spPr>
          <a:xfrm>
            <a:off x="473711" y="4486551"/>
            <a:ext cx="3412995" cy="1323439"/>
          </a:xfrm>
          <a:prstGeom prst="rect">
            <a:avLst/>
          </a:prstGeom>
          <a:noFill/>
        </p:spPr>
        <p:txBody>
          <a:bodyPr wrap="square" rtlCol="0">
            <a:spAutoFit/>
          </a:bodyPr>
          <a:lstStyle/>
          <a:p>
            <a:r>
              <a:rPr lang="en-US" sz="1600" dirty="0" smtClean="0"/>
              <a:t>Role: Finance</a:t>
            </a:r>
          </a:p>
          <a:p>
            <a:endParaRPr lang="en-US" sz="1600" dirty="0" smtClean="0"/>
          </a:p>
          <a:p>
            <a:r>
              <a:rPr lang="en-US" sz="1600" dirty="0" smtClean="0"/>
              <a:t>26-50 Employees</a:t>
            </a:r>
          </a:p>
          <a:p>
            <a:r>
              <a:rPr lang="en-US" sz="1600" dirty="0" smtClean="0"/>
              <a:t>Located in Wellesley, MA</a:t>
            </a:r>
          </a:p>
          <a:p>
            <a:r>
              <a:rPr lang="en-US" sz="1600" dirty="0" smtClean="0"/>
              <a:t>Non-profit Organization</a:t>
            </a:r>
          </a:p>
        </p:txBody>
      </p:sp>
      <p:sp>
        <p:nvSpPr>
          <p:cNvPr id="10" name="TextBox 9"/>
          <p:cNvSpPr txBox="1"/>
          <p:nvPr/>
        </p:nvSpPr>
        <p:spPr>
          <a:xfrm>
            <a:off x="3649382" y="5151365"/>
            <a:ext cx="2834609" cy="1200329"/>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Monster</a:t>
            </a:r>
          </a:p>
          <a:p>
            <a:pPr marL="285750" indent="-285750">
              <a:buFont typeface="Arial" panose="020B0604020202020204" pitchFamily="34" charset="0"/>
              <a:buChar char="•"/>
            </a:pPr>
            <a:r>
              <a:rPr lang="en-US" dirty="0" smtClean="0"/>
              <a:t>Idealist</a:t>
            </a:r>
          </a:p>
          <a:p>
            <a:endParaRPr lang="en-US" dirty="0"/>
          </a:p>
        </p:txBody>
      </p:sp>
      <p:sp>
        <p:nvSpPr>
          <p:cNvPr id="14" name="TextBox 13"/>
          <p:cNvSpPr txBox="1"/>
          <p:nvPr/>
        </p:nvSpPr>
        <p:spPr>
          <a:xfrm>
            <a:off x="3657609" y="1325903"/>
            <a:ext cx="4846267" cy="1200329"/>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High number of quality matches</a:t>
            </a:r>
          </a:p>
          <a:p>
            <a:pPr marL="285750" indent="-285750">
              <a:buFont typeface="Arial" panose="020B0604020202020204" pitchFamily="34" charset="0"/>
              <a:buChar char="•"/>
            </a:pPr>
            <a:r>
              <a:rPr lang="en-US" dirty="0" smtClean="0"/>
              <a:t>Reduced time to hire</a:t>
            </a:r>
          </a:p>
          <a:p>
            <a:pPr marL="285750" indent="-285750">
              <a:buFont typeface="Arial" panose="020B0604020202020204" pitchFamily="34" charset="0"/>
              <a:buChar char="•"/>
            </a:pPr>
            <a:r>
              <a:rPr lang="en-US" dirty="0" smtClean="0"/>
              <a:t>Ability to connect with candidates via email</a:t>
            </a:r>
            <a:endParaRPr lang="en-US" dirty="0"/>
          </a:p>
        </p:txBody>
      </p:sp>
      <p:sp>
        <p:nvSpPr>
          <p:cNvPr id="15" name="TextBox 14"/>
          <p:cNvSpPr txBox="1"/>
          <p:nvPr/>
        </p:nvSpPr>
        <p:spPr>
          <a:xfrm>
            <a:off x="3657610" y="2606049"/>
            <a:ext cx="4937706" cy="2308324"/>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Financially limited to where they advertise</a:t>
            </a:r>
          </a:p>
          <a:p>
            <a:pPr marL="742950" lvl="1" indent="-285750">
              <a:buFont typeface="Arial" panose="020B0604020202020204" pitchFamily="34" charset="0"/>
              <a:buChar char="•"/>
            </a:pPr>
            <a:r>
              <a:rPr lang="en-US" sz="1600" dirty="0" smtClean="0"/>
              <a:t>Don’t always get a good pool of applicants</a:t>
            </a:r>
          </a:p>
          <a:p>
            <a:pPr marL="285750" indent="-285750">
              <a:buFont typeface="Arial" panose="020B0604020202020204" pitchFamily="34" charset="0"/>
              <a:buChar char="•"/>
            </a:pPr>
            <a:r>
              <a:rPr lang="en-US" sz="1600" dirty="0" smtClean="0"/>
              <a:t>Time to sort through resumes then phone screen</a:t>
            </a:r>
          </a:p>
          <a:p>
            <a:pPr marL="285750" indent="-285750">
              <a:buFont typeface="Arial" panose="020B0604020202020204" pitchFamily="34" charset="0"/>
              <a:buChar char="•"/>
            </a:pPr>
            <a:r>
              <a:rPr lang="en-US" sz="1600" dirty="0" smtClean="0"/>
              <a:t>Sorting and Ranking Candidates to interview</a:t>
            </a:r>
          </a:p>
          <a:p>
            <a:pPr marL="285750" indent="-285750">
              <a:buFont typeface="Arial" panose="020B0604020202020204" pitchFamily="34" charset="0"/>
              <a:buChar char="•"/>
            </a:pPr>
            <a:r>
              <a:rPr lang="en-US" sz="1600" dirty="0" smtClean="0"/>
              <a:t>Attracting talent to apply</a:t>
            </a:r>
          </a:p>
          <a:p>
            <a:pPr marL="285750" indent="-285750">
              <a:buFont typeface="Arial" panose="020B0604020202020204" pitchFamily="34" charset="0"/>
              <a:buChar char="•"/>
            </a:pPr>
            <a:r>
              <a:rPr lang="en-US" sz="1600" dirty="0" smtClean="0"/>
              <a:t>Knowing the competitive pay ranges to attract quality people</a:t>
            </a:r>
          </a:p>
          <a:p>
            <a:pPr marL="285750" indent="-285750">
              <a:buFont typeface="Arial" panose="020B0604020202020204" pitchFamily="34" charset="0"/>
              <a:buChar char="•"/>
            </a:pPr>
            <a:r>
              <a:rPr lang="en-US" sz="1600" dirty="0" smtClean="0"/>
              <a:t>Time to Hire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001" y="1112626"/>
            <a:ext cx="2178403" cy="3267605"/>
          </a:xfrm>
        </p:spPr>
      </p:pic>
    </p:spTree>
    <p:extLst>
      <p:ext uri="{BB962C8B-B14F-4D97-AF65-F5344CB8AC3E}">
        <p14:creationId xmlns:p14="http://schemas.microsoft.com/office/powerpoint/2010/main" val="33136962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from Read to a Child</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26</a:t>
            </a:fld>
            <a:endParaRPr lang="en-US"/>
          </a:p>
        </p:txBody>
      </p:sp>
      <p:sp>
        <p:nvSpPr>
          <p:cNvPr id="8" name="TextBox 7"/>
          <p:cNvSpPr txBox="1"/>
          <p:nvPr/>
        </p:nvSpPr>
        <p:spPr>
          <a:xfrm>
            <a:off x="473711" y="4486551"/>
            <a:ext cx="3412995" cy="1323439"/>
          </a:xfrm>
          <a:prstGeom prst="rect">
            <a:avLst/>
          </a:prstGeom>
          <a:noFill/>
        </p:spPr>
        <p:txBody>
          <a:bodyPr wrap="square" rtlCol="0">
            <a:spAutoFit/>
          </a:bodyPr>
          <a:lstStyle/>
          <a:p>
            <a:r>
              <a:rPr lang="en-US" sz="1600" dirty="0" smtClean="0"/>
              <a:t>Role: Finance</a:t>
            </a:r>
          </a:p>
          <a:p>
            <a:endParaRPr lang="en-US" sz="1600" dirty="0" smtClean="0"/>
          </a:p>
          <a:p>
            <a:r>
              <a:rPr lang="en-US" sz="1600" dirty="0" smtClean="0"/>
              <a:t>26-50 Employees</a:t>
            </a:r>
          </a:p>
          <a:p>
            <a:r>
              <a:rPr lang="en-US" sz="1600" dirty="0" smtClean="0"/>
              <a:t>Located in Wellesley, MA</a:t>
            </a:r>
          </a:p>
          <a:p>
            <a:r>
              <a:rPr lang="en-US" sz="1600" dirty="0" smtClean="0"/>
              <a:t>Non-profit Organization</a:t>
            </a:r>
          </a:p>
        </p:txBody>
      </p:sp>
      <p:sp>
        <p:nvSpPr>
          <p:cNvPr id="10" name="TextBox 9"/>
          <p:cNvSpPr txBox="1"/>
          <p:nvPr/>
        </p:nvSpPr>
        <p:spPr>
          <a:xfrm>
            <a:off x="3474732" y="1091461"/>
            <a:ext cx="5212068" cy="5678478"/>
          </a:xfrm>
          <a:prstGeom prst="rect">
            <a:avLst/>
          </a:prstGeom>
          <a:noFill/>
        </p:spPr>
        <p:txBody>
          <a:bodyPr wrap="square" rtlCol="0">
            <a:spAutoFit/>
          </a:bodyPr>
          <a:lstStyle/>
          <a:p>
            <a:r>
              <a:rPr lang="en-US" sz="1100" dirty="0" smtClean="0"/>
              <a:t>25</a:t>
            </a:r>
            <a:r>
              <a:rPr lang="en-US" sz="1000" dirty="0" smtClean="0"/>
              <a:t>-30% Turnover</a:t>
            </a:r>
          </a:p>
          <a:p>
            <a:endParaRPr lang="en-US" sz="1000" dirty="0"/>
          </a:p>
          <a:p>
            <a:r>
              <a:rPr lang="en-US" sz="1000" dirty="0" smtClean="0"/>
              <a:t>20-30 “real” responses is good</a:t>
            </a:r>
          </a:p>
          <a:p>
            <a:r>
              <a:rPr lang="en-US" sz="1000" dirty="0" smtClean="0"/>
              <a:t>“real” = resume and a cover letter that shows they read the job descriptions. </a:t>
            </a:r>
          </a:p>
          <a:p>
            <a:r>
              <a:rPr lang="en-US" sz="1000" dirty="0" smtClean="0"/>
              <a:t>10 Real so you might phone screen or share with a colleague</a:t>
            </a:r>
          </a:p>
          <a:p>
            <a:r>
              <a:rPr lang="en-US" sz="1000" dirty="0" smtClean="0"/>
              <a:t>3 first round in person</a:t>
            </a:r>
          </a:p>
          <a:p>
            <a:r>
              <a:rPr lang="en-US" sz="1000" dirty="0" smtClean="0"/>
              <a:t>2 for final rounds</a:t>
            </a:r>
          </a:p>
          <a:p>
            <a:endParaRPr lang="en-US" sz="1000" dirty="0"/>
          </a:p>
          <a:p>
            <a:r>
              <a:rPr lang="en-US" sz="1000" dirty="0" smtClean="0"/>
              <a:t>Not real, not within my location</a:t>
            </a:r>
          </a:p>
          <a:p>
            <a:r>
              <a:rPr lang="en-US" sz="1000" dirty="0" smtClean="0"/>
              <a:t>Not open to move to work for me</a:t>
            </a:r>
          </a:p>
          <a:p>
            <a:r>
              <a:rPr lang="en-US" sz="1000" dirty="0" smtClean="0"/>
              <a:t>Clearly not qualified; blanket applies</a:t>
            </a:r>
          </a:p>
          <a:p>
            <a:r>
              <a:rPr lang="en-US" sz="1000" dirty="0" smtClean="0"/>
              <a:t>Weeding through 30 is time consuming –a lot go go through. Likes ideas of filters – only show me people who meet these criteria such as location, skills, salary.</a:t>
            </a:r>
          </a:p>
          <a:p>
            <a:r>
              <a:rPr lang="en-US" sz="1000" dirty="0" smtClean="0"/>
              <a:t>“willing to relocate, salary”</a:t>
            </a:r>
          </a:p>
          <a:p>
            <a:r>
              <a:rPr lang="en-US" sz="1000" dirty="0" smtClean="0"/>
              <a:t>Time to hire key so willing to sacrifice quality </a:t>
            </a:r>
          </a:p>
          <a:p>
            <a:r>
              <a:rPr lang="en-US" sz="1000" dirty="0" smtClean="0"/>
              <a:t>1 week to screen</a:t>
            </a:r>
          </a:p>
          <a:p>
            <a:r>
              <a:rPr lang="en-US" sz="1000" dirty="0" smtClean="0"/>
              <a:t>All consuming when someone leaves, it becomes the priority – </a:t>
            </a:r>
          </a:p>
          <a:p>
            <a:endParaRPr lang="en-US" sz="1000" dirty="0"/>
          </a:p>
          <a:p>
            <a:r>
              <a:rPr lang="en-US" sz="1000" dirty="0" smtClean="0"/>
              <a:t>“Is the pool of candidates you offer worth while?</a:t>
            </a:r>
          </a:p>
          <a:p>
            <a:r>
              <a:rPr lang="en-US" sz="1000" dirty="0" smtClean="0"/>
              <a:t>Is it a lot of work? Am I getting the bang for my buck? </a:t>
            </a:r>
          </a:p>
          <a:p>
            <a:r>
              <a:rPr lang="en-US" sz="1000" dirty="0" smtClean="0"/>
              <a:t>“I make the choices about where to spend my time in the process”</a:t>
            </a:r>
          </a:p>
          <a:p>
            <a:r>
              <a:rPr lang="en-US" sz="1000" dirty="0" smtClean="0"/>
              <a:t>Hasn’t seen good results on Facebook/Twitter. </a:t>
            </a:r>
          </a:p>
          <a:p>
            <a:endParaRPr lang="en-US" sz="1000" dirty="0"/>
          </a:p>
          <a:p>
            <a:r>
              <a:rPr lang="en-US" sz="1000" dirty="0" smtClean="0"/>
              <a:t>“Candidate Connect = “we’ll help you hire people</a:t>
            </a:r>
          </a:p>
          <a:p>
            <a:r>
              <a:rPr lang="en-US" sz="1000" dirty="0" smtClean="0"/>
              <a:t>Learn more “ I’m going to take up your time but if you read me, you’ll quickly understand what we offer and how we might help you?</a:t>
            </a:r>
          </a:p>
          <a:p>
            <a:endParaRPr lang="en-US" sz="1000" dirty="0"/>
          </a:p>
          <a:p>
            <a:r>
              <a:rPr lang="en-US" sz="1000" dirty="0" smtClean="0"/>
              <a:t>Description “ Yes, everything I want so how much does it cost?</a:t>
            </a:r>
          </a:p>
          <a:p>
            <a:r>
              <a:rPr lang="en-US" sz="1000" dirty="0" smtClean="0"/>
              <a:t>Industry – is this specific to my industry? Show me you have experience in my industry?  Do you cater to me?  If you have candidates by industry, it would say, yes, you really do cater to me”</a:t>
            </a:r>
          </a:p>
          <a:p>
            <a:r>
              <a:rPr lang="en-US" sz="1000" dirty="0" smtClean="0"/>
              <a:t>Show a range of prices as low as…</a:t>
            </a:r>
          </a:p>
          <a:p>
            <a:r>
              <a:rPr lang="en-US" sz="1000" dirty="0" smtClean="0"/>
              <a:t>Select the job description that most closely fits the job you are hiring for</a:t>
            </a:r>
          </a:p>
          <a:p>
            <a:r>
              <a:rPr lang="en-US" sz="1000" dirty="0" smtClean="0"/>
              <a:t>Select those candidates you like and click next.</a:t>
            </a:r>
          </a:p>
          <a:p>
            <a:endParaRPr lang="en-US" sz="1000" dirty="0" smtClean="0"/>
          </a:p>
          <a:p>
            <a:endParaRPr lang="en-US" sz="1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3001" y="1112626"/>
            <a:ext cx="2178403" cy="3267605"/>
          </a:xfrm>
        </p:spPr>
      </p:pic>
    </p:spTree>
    <p:extLst>
      <p:ext uri="{BB962C8B-B14F-4D97-AF65-F5344CB8AC3E}">
        <p14:creationId xmlns:p14="http://schemas.microsoft.com/office/powerpoint/2010/main" val="36962435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from Read to a Child: Brand Association</a:t>
            </a:r>
            <a:endParaRPr lang="en-US" dirty="0"/>
          </a:p>
        </p:txBody>
      </p:sp>
      <p:sp>
        <p:nvSpPr>
          <p:cNvPr id="3" name="Content Placeholder 2"/>
          <p:cNvSpPr>
            <a:spLocks noGrp="1"/>
          </p:cNvSpPr>
          <p:nvPr>
            <p:ph idx="1"/>
          </p:nvPr>
        </p:nvSpPr>
        <p:spPr/>
        <p:txBody>
          <a:bodyPr/>
          <a:lstStyle/>
          <a:p>
            <a:r>
              <a:rPr lang="en-US" sz="2000" dirty="0" smtClean="0"/>
              <a:t>Brand Association</a:t>
            </a:r>
          </a:p>
          <a:p>
            <a:pPr marL="515938" lvl="2" indent="-285750">
              <a:buFont typeface="Courier New" panose="02070309020205020404" pitchFamily="49" charset="0"/>
              <a:buChar char="o"/>
            </a:pPr>
            <a:r>
              <a:rPr lang="en-US" sz="1800" dirty="0"/>
              <a:t>Monster – </a:t>
            </a:r>
            <a:r>
              <a:rPr lang="en-US" sz="1800" dirty="0" smtClean="0"/>
              <a:t>“looks scary”</a:t>
            </a:r>
          </a:p>
          <a:p>
            <a:pPr marL="515938" lvl="2" indent="-285750">
              <a:buFont typeface="Courier New" panose="02070309020205020404" pitchFamily="49" charset="0"/>
              <a:buChar char="o"/>
            </a:pPr>
            <a:r>
              <a:rPr lang="en-US" sz="1800" dirty="0" smtClean="0"/>
              <a:t>Indeed – “wouldn’t know”</a:t>
            </a:r>
          </a:p>
          <a:p>
            <a:pPr marL="515938" lvl="2" indent="-285750">
              <a:buFont typeface="Courier New" panose="02070309020205020404" pitchFamily="49" charset="0"/>
              <a:buChar char="o"/>
            </a:pPr>
            <a:r>
              <a:rPr lang="en-US" sz="1800" dirty="0" smtClean="0"/>
              <a:t>Glassdoor – “for women trying to move on”</a:t>
            </a:r>
          </a:p>
          <a:p>
            <a:pPr marL="515938" lvl="2" indent="-285750">
              <a:buFont typeface="Courier New" panose="02070309020205020404" pitchFamily="49" charset="0"/>
              <a:buChar char="o"/>
            </a:pPr>
            <a:r>
              <a:rPr lang="en-US" sz="1800" dirty="0" smtClean="0"/>
              <a:t>ZipRecruiter – “helpful online hirer”</a:t>
            </a:r>
          </a:p>
          <a:p>
            <a:pPr marL="515938" lvl="2" indent="-285750">
              <a:buFont typeface="Courier New" panose="02070309020205020404" pitchFamily="49" charset="0"/>
              <a:buChar char="o"/>
            </a:pPr>
            <a:r>
              <a:rPr lang="en-US" sz="1800" dirty="0" smtClean="0"/>
              <a:t>CareerBuilder – “might think its helpful hirer or a way to get ahead”</a:t>
            </a:r>
          </a:p>
          <a:p>
            <a:pPr marL="515938" lvl="2" indent="-285750">
              <a:buFont typeface="Courier New" panose="02070309020205020404" pitchFamily="49" charset="0"/>
              <a:buChar char="o"/>
            </a:pPr>
            <a:r>
              <a:rPr lang="en-US" sz="1800" dirty="0" smtClean="0"/>
              <a:t>LinkedIn – “just like the logo LinkedIn has”</a:t>
            </a:r>
          </a:p>
          <a:p>
            <a:pPr marL="515938" lvl="2" indent="-285750">
              <a:buFont typeface="Courier New" panose="02070309020205020404" pitchFamily="49" charset="0"/>
              <a:buChar char="o"/>
            </a:pPr>
            <a:r>
              <a:rPr lang="en-US" sz="1800" dirty="0" smtClean="0"/>
              <a:t>Dice – “food”</a:t>
            </a:r>
          </a:p>
          <a:p>
            <a:pPr lvl="1"/>
            <a:endParaRPr lang="en-US" dirty="0" smtClean="0"/>
          </a:p>
        </p:txBody>
      </p:sp>
      <p:sp>
        <p:nvSpPr>
          <p:cNvPr id="4" name="Slide Number Placeholder 3"/>
          <p:cNvSpPr>
            <a:spLocks noGrp="1"/>
          </p:cNvSpPr>
          <p:nvPr>
            <p:ph type="sldNum" sz="quarter" idx="12"/>
          </p:nvPr>
        </p:nvSpPr>
        <p:spPr/>
        <p:txBody>
          <a:bodyPr/>
          <a:lstStyle/>
          <a:p>
            <a:fld id="{247F6857-DFD3-4A9A-BE7C-509D8EBBBC1D}" type="slidenum">
              <a:rPr lang="en-US" smtClean="0"/>
              <a:t>27</a:t>
            </a:fld>
            <a:endParaRPr lang="en-US"/>
          </a:p>
        </p:txBody>
      </p:sp>
    </p:spTree>
    <p:extLst>
      <p:ext uri="{BB962C8B-B14F-4D97-AF65-F5344CB8AC3E}">
        <p14:creationId xmlns:p14="http://schemas.microsoft.com/office/powerpoint/2010/main" val="3975142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Beth from Read to a Child: Benefit Snippets</a:t>
            </a:r>
            <a:endParaRPr lang="en-US" dirty="0"/>
          </a:p>
        </p:txBody>
      </p:sp>
      <p:sp>
        <p:nvSpPr>
          <p:cNvPr id="3" name="Content Placeholder 2"/>
          <p:cNvSpPr>
            <a:spLocks noGrp="1"/>
          </p:cNvSpPr>
          <p:nvPr>
            <p:ph idx="1"/>
          </p:nvPr>
        </p:nvSpPr>
        <p:spPr/>
        <p:txBody>
          <a:bodyPr/>
          <a:lstStyle/>
          <a:p>
            <a:r>
              <a:rPr lang="en-US" sz="2000" dirty="0"/>
              <a:t>Preferred Benefit</a:t>
            </a:r>
            <a:r>
              <a:rPr lang="en-US" dirty="0"/>
              <a:t> </a:t>
            </a:r>
            <a:r>
              <a:rPr lang="en-US" sz="2000" dirty="0"/>
              <a:t>Statements</a:t>
            </a:r>
          </a:p>
          <a:p>
            <a:pPr lvl="1"/>
            <a:r>
              <a:rPr lang="en-US" dirty="0"/>
              <a:t>Providing me with free qualified resumes – saves time</a:t>
            </a:r>
          </a:p>
          <a:p>
            <a:pPr lvl="1"/>
            <a:r>
              <a:rPr lang="en-US" dirty="0"/>
              <a:t>Pushing my job posting out to multiple sites automatically – would provide a bunch of good candidates</a:t>
            </a:r>
          </a:p>
          <a:p>
            <a:pPr lvl="1"/>
            <a:r>
              <a:rPr lang="en-US" dirty="0"/>
              <a:t>Getting my job opportunity in front of qualified candidates</a:t>
            </a:r>
          </a:p>
          <a:p>
            <a:pPr lvl="1"/>
            <a:r>
              <a:rPr lang="en-US" dirty="0"/>
              <a:t>Enabling me to communicate directly with candidates – “Learn a lot through the way a candidate responds”</a:t>
            </a:r>
          </a:p>
          <a:p>
            <a:pPr lvl="1"/>
            <a:r>
              <a:rPr lang="en-US" b="1" dirty="0"/>
              <a:t>Finding me the most qualified candidates</a:t>
            </a:r>
          </a:p>
          <a:p>
            <a:pPr lvl="1"/>
            <a:r>
              <a:rPr lang="en-US" dirty="0"/>
              <a:t>Ranking and scoring candidate resumes </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28</a:t>
            </a:fld>
            <a:endParaRPr lang="en-US"/>
          </a:p>
        </p:txBody>
      </p:sp>
    </p:spTree>
    <p:extLst>
      <p:ext uri="{BB962C8B-B14F-4D97-AF65-F5344CB8AC3E}">
        <p14:creationId xmlns:p14="http://schemas.microsoft.com/office/powerpoint/2010/main" val="18409303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Experience</a:t>
            </a:r>
            <a:endParaRPr lang="en-US" dirty="0"/>
          </a:p>
        </p:txBody>
      </p:sp>
      <p:sp>
        <p:nvSpPr>
          <p:cNvPr id="3" name="Content Placeholder 2"/>
          <p:cNvSpPr>
            <a:spLocks noGrp="1"/>
          </p:cNvSpPr>
          <p:nvPr>
            <p:ph idx="1"/>
          </p:nvPr>
        </p:nvSpPr>
        <p:spPr/>
        <p:txBody>
          <a:bodyPr>
            <a:normAutofit fontScale="92500"/>
          </a:bodyPr>
          <a:lstStyle/>
          <a:p>
            <a:r>
              <a:rPr lang="en-US" dirty="0" smtClean="0"/>
              <a:t>How does this prototype compare to online recruiting websites you’ve used in the past?</a:t>
            </a:r>
          </a:p>
          <a:p>
            <a:pPr lvl="1"/>
            <a:r>
              <a:rPr lang="en-US" dirty="0" smtClean="0"/>
              <a:t>Good</a:t>
            </a:r>
          </a:p>
          <a:p>
            <a:r>
              <a:rPr lang="en-US" dirty="0" smtClean="0"/>
              <a:t>Which of the features from the prototype did you like the most?</a:t>
            </a:r>
          </a:p>
          <a:p>
            <a:pPr lvl="1"/>
            <a:r>
              <a:rPr lang="en-US" dirty="0" smtClean="0"/>
              <a:t>Get started button</a:t>
            </a:r>
          </a:p>
          <a:p>
            <a:pPr lvl="1"/>
            <a:r>
              <a:rPr lang="en-US" dirty="0" smtClean="0"/>
              <a:t>Rated candidates</a:t>
            </a:r>
          </a:p>
          <a:p>
            <a:pPr lvl="1"/>
            <a:r>
              <a:rPr lang="en-US" dirty="0" smtClean="0"/>
              <a:t>Ability to contact candidates</a:t>
            </a:r>
          </a:p>
          <a:p>
            <a:pPr lvl="1"/>
            <a:r>
              <a:rPr lang="en-US" dirty="0" smtClean="0"/>
              <a:t>Ability to save candidates</a:t>
            </a:r>
          </a:p>
          <a:p>
            <a:r>
              <a:rPr lang="en-US" dirty="0" smtClean="0"/>
              <a:t>How interested would you be in trying this product when it is fully designed?</a:t>
            </a:r>
          </a:p>
          <a:p>
            <a:pPr lvl="1"/>
            <a:r>
              <a:rPr lang="en-US" dirty="0" smtClean="0"/>
              <a:t>Interested</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29</a:t>
            </a:fld>
            <a:endParaRPr lang="en-US"/>
          </a:p>
        </p:txBody>
      </p:sp>
    </p:spTree>
    <p:extLst>
      <p:ext uri="{BB962C8B-B14F-4D97-AF65-F5344CB8AC3E}">
        <p14:creationId xmlns:p14="http://schemas.microsoft.com/office/powerpoint/2010/main" val="35954492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Key Commonalities: Goals and Pain Points</a:t>
            </a:r>
            <a:br>
              <a:rPr lang="en-US" dirty="0" smtClean="0"/>
            </a:br>
            <a:endParaRPr lang="en-US" dirty="0"/>
          </a:p>
        </p:txBody>
      </p:sp>
      <p:sp>
        <p:nvSpPr>
          <p:cNvPr id="3" name="Content Placeholder 2"/>
          <p:cNvSpPr>
            <a:spLocks noGrp="1"/>
          </p:cNvSpPr>
          <p:nvPr>
            <p:ph idx="1"/>
          </p:nvPr>
        </p:nvSpPr>
        <p:spPr>
          <a:xfrm>
            <a:off x="274367" y="1200603"/>
            <a:ext cx="9052506" cy="5486334"/>
          </a:xfrm>
        </p:spPr>
        <p:txBody>
          <a:bodyPr>
            <a:normAutofit/>
          </a:bodyPr>
          <a:lstStyle/>
          <a:p>
            <a:r>
              <a:rPr lang="en-US" dirty="0" smtClean="0"/>
              <a:t>Business Goals</a:t>
            </a:r>
          </a:p>
          <a:p>
            <a:pPr lvl="1"/>
            <a:r>
              <a:rPr lang="en-US" dirty="0" smtClean="0"/>
              <a:t>4 out of 6 participants want to </a:t>
            </a:r>
            <a:r>
              <a:rPr lang="en-US" b="1" dirty="0" smtClean="0"/>
              <a:t>reduce their time to hire</a:t>
            </a:r>
          </a:p>
          <a:p>
            <a:pPr lvl="1"/>
            <a:r>
              <a:rPr lang="en-US" dirty="0" smtClean="0"/>
              <a:t>5 out of 6 participants want a </a:t>
            </a:r>
            <a:r>
              <a:rPr lang="en-US" b="1" dirty="0" smtClean="0"/>
              <a:t>high number of quality matches</a:t>
            </a:r>
          </a:p>
          <a:p>
            <a:pPr marL="230187" lvl="1" indent="0">
              <a:buNone/>
            </a:pPr>
            <a:endParaRPr lang="en-US" dirty="0" smtClean="0"/>
          </a:p>
          <a:p>
            <a:r>
              <a:rPr lang="en-US" dirty="0" smtClean="0"/>
              <a:t>Pain Points</a:t>
            </a:r>
          </a:p>
          <a:p>
            <a:pPr lvl="1"/>
            <a:r>
              <a:rPr lang="en-US" dirty="0" smtClean="0"/>
              <a:t>3 out of 6 participants face these challenges when online recruiting:</a:t>
            </a:r>
          </a:p>
          <a:p>
            <a:pPr lvl="2"/>
            <a:r>
              <a:rPr lang="en-US" dirty="0"/>
              <a:t>A</a:t>
            </a:r>
            <a:r>
              <a:rPr lang="en-US" dirty="0" smtClean="0"/>
              <a:t>ttracting talent to apply</a:t>
            </a:r>
          </a:p>
          <a:p>
            <a:pPr lvl="2"/>
            <a:r>
              <a:rPr lang="en-US" dirty="0" smtClean="0"/>
              <a:t>Time to hire</a:t>
            </a:r>
          </a:p>
          <a:p>
            <a:pPr lvl="2"/>
            <a:r>
              <a:rPr lang="en-US" dirty="0" smtClean="0"/>
              <a:t>Knowing the competitive pay ranges to attract quality people</a:t>
            </a:r>
          </a:p>
          <a:p>
            <a:pPr marL="460375" lvl="2" indent="0">
              <a:buNone/>
            </a:pPr>
            <a:endParaRPr lang="en-US" dirty="0" smtClean="0"/>
          </a:p>
          <a:p>
            <a:pPr lvl="2"/>
            <a:endParaRPr lang="en-US" dirty="0" smtClean="0"/>
          </a:p>
          <a:p>
            <a:pPr lvl="2"/>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3</a:t>
            </a:fld>
            <a:endParaRPr lang="en-US"/>
          </a:p>
        </p:txBody>
      </p:sp>
    </p:spTree>
    <p:extLst>
      <p:ext uri="{BB962C8B-B14F-4D97-AF65-F5344CB8AC3E}">
        <p14:creationId xmlns:p14="http://schemas.microsoft.com/office/powerpoint/2010/main" val="4040892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Homepage</a:t>
            </a:r>
          </a:p>
          <a:p>
            <a:pPr lvl="1"/>
            <a:r>
              <a:rPr lang="en-US" dirty="0" smtClean="0"/>
              <a:t>Wants to know pricing sooner</a:t>
            </a:r>
          </a:p>
          <a:p>
            <a:pPr lvl="2"/>
            <a:r>
              <a:rPr lang="en-US" dirty="0" smtClean="0"/>
              <a:t>“Prices as low as…”</a:t>
            </a:r>
          </a:p>
          <a:p>
            <a:pPr lvl="1"/>
            <a:r>
              <a:rPr lang="en-US" dirty="0" smtClean="0"/>
              <a:t>Prove that it is worth her time to use</a:t>
            </a:r>
          </a:p>
          <a:p>
            <a:pPr lvl="1"/>
            <a:r>
              <a:rPr lang="en-US" dirty="0" smtClean="0"/>
              <a:t>There’s a lot to read but she likes the content</a:t>
            </a:r>
          </a:p>
          <a:p>
            <a:pPr lvl="2"/>
            <a:r>
              <a:rPr lang="en-US" dirty="0" smtClean="0"/>
              <a:t>Would like bubbles that bring you to another page to explain</a:t>
            </a:r>
          </a:p>
          <a:p>
            <a:r>
              <a:rPr lang="en-US" dirty="0" smtClean="0"/>
              <a:t>Products and Pricing page</a:t>
            </a:r>
          </a:p>
          <a:p>
            <a:pPr lvl="1"/>
            <a:r>
              <a:rPr lang="en-US" dirty="0" smtClean="0"/>
              <a:t>Wants pricing to be big</a:t>
            </a:r>
          </a:p>
          <a:p>
            <a:pPr lvl="1"/>
            <a:r>
              <a:rPr lang="en-US" dirty="0" smtClean="0"/>
              <a:t>Specify price range of products to start</a:t>
            </a:r>
          </a:p>
          <a:p>
            <a:r>
              <a:rPr lang="en-US" dirty="0" smtClean="0"/>
              <a:t>Logged in homepage</a:t>
            </a:r>
          </a:p>
          <a:p>
            <a:pPr lvl="1"/>
            <a:r>
              <a:rPr lang="en-US" dirty="0" smtClean="0"/>
              <a:t>Task List is weird – should say “Need more help?”</a:t>
            </a:r>
          </a:p>
          <a:p>
            <a:r>
              <a:rPr lang="en-US" dirty="0" smtClean="0"/>
              <a:t>Optimization page</a:t>
            </a:r>
          </a:p>
          <a:p>
            <a:pPr lvl="1"/>
            <a:r>
              <a:rPr lang="en-US" dirty="0" smtClean="0"/>
              <a:t>Not interested</a:t>
            </a:r>
          </a:p>
        </p:txBody>
      </p:sp>
      <p:sp>
        <p:nvSpPr>
          <p:cNvPr id="4" name="Slide Number Placeholder 3"/>
          <p:cNvSpPr>
            <a:spLocks noGrp="1"/>
          </p:cNvSpPr>
          <p:nvPr>
            <p:ph type="sldNum" sz="quarter" idx="12"/>
          </p:nvPr>
        </p:nvSpPr>
        <p:spPr/>
        <p:txBody>
          <a:bodyPr/>
          <a:lstStyle/>
          <a:p>
            <a:fld id="{247F6857-DFD3-4A9A-BE7C-509D8EBBBC1D}" type="slidenum">
              <a:rPr lang="en-US" smtClean="0"/>
              <a:t>30</a:t>
            </a:fld>
            <a:endParaRPr lang="en-US"/>
          </a:p>
        </p:txBody>
      </p:sp>
    </p:spTree>
    <p:extLst>
      <p:ext uri="{BB962C8B-B14F-4D97-AF65-F5344CB8AC3E}">
        <p14:creationId xmlns:p14="http://schemas.microsoft.com/office/powerpoint/2010/main" val="26900603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Natalie from Andrew G. Gordon </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31</a:t>
            </a:fld>
            <a:endParaRPr lang="en-US"/>
          </a:p>
        </p:txBody>
      </p:sp>
      <p:sp>
        <p:nvSpPr>
          <p:cNvPr id="8" name="TextBox 7"/>
          <p:cNvSpPr txBox="1"/>
          <p:nvPr/>
        </p:nvSpPr>
        <p:spPr>
          <a:xfrm>
            <a:off x="473711" y="4486551"/>
            <a:ext cx="3412995" cy="1323439"/>
          </a:xfrm>
          <a:prstGeom prst="rect">
            <a:avLst/>
          </a:prstGeom>
          <a:noFill/>
        </p:spPr>
        <p:txBody>
          <a:bodyPr wrap="square" rtlCol="0">
            <a:spAutoFit/>
          </a:bodyPr>
          <a:lstStyle/>
          <a:p>
            <a:r>
              <a:rPr lang="en-US" sz="1600" dirty="0" smtClean="0"/>
              <a:t>Role: Manager</a:t>
            </a:r>
          </a:p>
          <a:p>
            <a:endParaRPr lang="en-US" sz="1600" dirty="0" smtClean="0"/>
          </a:p>
          <a:p>
            <a:r>
              <a:rPr lang="en-US" sz="1600" dirty="0" smtClean="0"/>
              <a:t>11-25 Employees</a:t>
            </a:r>
          </a:p>
          <a:p>
            <a:r>
              <a:rPr lang="en-US" sz="1600" dirty="0" smtClean="0"/>
              <a:t>Located in Norwell, MA</a:t>
            </a:r>
          </a:p>
          <a:p>
            <a:r>
              <a:rPr lang="en-US" sz="1600" dirty="0" smtClean="0"/>
              <a:t>Insurance Company</a:t>
            </a:r>
          </a:p>
        </p:txBody>
      </p:sp>
      <p:sp>
        <p:nvSpPr>
          <p:cNvPr id="10" name="TextBox 9"/>
          <p:cNvSpPr txBox="1"/>
          <p:nvPr/>
        </p:nvSpPr>
        <p:spPr>
          <a:xfrm>
            <a:off x="3652477" y="4297693"/>
            <a:ext cx="2834609" cy="1754326"/>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LinkedIn</a:t>
            </a:r>
          </a:p>
          <a:p>
            <a:pPr marL="285750" indent="-285750">
              <a:buFont typeface="Arial" panose="020B0604020202020204" pitchFamily="34" charset="0"/>
              <a:buChar char="•"/>
            </a:pPr>
            <a:r>
              <a:rPr lang="en-US" dirty="0" smtClean="0"/>
              <a:t>Indeed</a:t>
            </a:r>
          </a:p>
          <a:p>
            <a:pPr marL="285750" indent="-285750">
              <a:buFont typeface="Arial" panose="020B0604020202020204" pitchFamily="34" charset="0"/>
              <a:buChar char="•"/>
            </a:pPr>
            <a:r>
              <a:rPr lang="en-US" dirty="0" smtClean="0"/>
              <a:t>Monster</a:t>
            </a:r>
          </a:p>
          <a:p>
            <a:pPr marL="285750" indent="-285750">
              <a:buFont typeface="Arial" panose="020B0604020202020204" pitchFamily="34" charset="0"/>
              <a:buChar char="•"/>
            </a:pPr>
            <a:r>
              <a:rPr lang="en-US" dirty="0" smtClean="0"/>
              <a:t>ZipRecruiter</a:t>
            </a:r>
          </a:p>
          <a:p>
            <a:endParaRPr lang="en-US" dirty="0"/>
          </a:p>
        </p:txBody>
      </p:sp>
      <p:sp>
        <p:nvSpPr>
          <p:cNvPr id="14" name="TextBox 13"/>
          <p:cNvSpPr txBox="1"/>
          <p:nvPr/>
        </p:nvSpPr>
        <p:spPr>
          <a:xfrm>
            <a:off x="3657609" y="1325903"/>
            <a:ext cx="4846267" cy="1200329"/>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High number of quality matches</a:t>
            </a:r>
          </a:p>
          <a:p>
            <a:pPr marL="285750" indent="-285750">
              <a:buFont typeface="Arial" panose="020B0604020202020204" pitchFamily="34" charset="0"/>
              <a:buChar char="•"/>
            </a:pPr>
            <a:r>
              <a:rPr lang="en-US" dirty="0" smtClean="0"/>
              <a:t>Ability to reach passive candidates</a:t>
            </a:r>
          </a:p>
          <a:p>
            <a:pPr marL="285750" indent="-285750">
              <a:buFont typeface="Arial" panose="020B0604020202020204" pitchFamily="34" charset="0"/>
              <a:buChar char="•"/>
            </a:pPr>
            <a:r>
              <a:rPr lang="en-US" dirty="0" smtClean="0"/>
              <a:t>High number of applies</a:t>
            </a:r>
            <a:endParaRPr lang="en-US" dirty="0"/>
          </a:p>
        </p:txBody>
      </p:sp>
      <p:sp>
        <p:nvSpPr>
          <p:cNvPr id="15" name="TextBox 14"/>
          <p:cNvSpPr txBox="1"/>
          <p:nvPr/>
        </p:nvSpPr>
        <p:spPr>
          <a:xfrm>
            <a:off x="3657610" y="2788927"/>
            <a:ext cx="4937706" cy="1077218"/>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Time to Hire</a:t>
            </a:r>
          </a:p>
          <a:p>
            <a:pPr marL="285750" indent="-285750">
              <a:buFont typeface="Arial" panose="020B0604020202020204" pitchFamily="34" charset="0"/>
              <a:buChar char="•"/>
            </a:pPr>
            <a:r>
              <a:rPr lang="en-US" sz="1600" dirty="0" smtClean="0"/>
              <a:t>Effectively communicating with candidates</a:t>
            </a:r>
          </a:p>
          <a:p>
            <a:pPr marL="285750" indent="-285750">
              <a:buFont typeface="Arial" panose="020B0604020202020204" pitchFamily="34" charset="0"/>
              <a:buChar char="•"/>
            </a:pPr>
            <a:r>
              <a:rPr lang="en-US" sz="1600" dirty="0" smtClean="0"/>
              <a:t>Attracting talent to apply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46" y="1200732"/>
            <a:ext cx="3050967" cy="3096961"/>
          </a:xfrm>
        </p:spPr>
      </p:pic>
    </p:spTree>
    <p:extLst>
      <p:ext uri="{BB962C8B-B14F-4D97-AF65-F5344CB8AC3E}">
        <p14:creationId xmlns:p14="http://schemas.microsoft.com/office/powerpoint/2010/main" val="998616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Natalie from Andrew G. Gordon: Brand Association</a:t>
            </a:r>
            <a:endParaRPr lang="en-US" dirty="0"/>
          </a:p>
        </p:txBody>
      </p:sp>
      <p:sp>
        <p:nvSpPr>
          <p:cNvPr id="3" name="Content Placeholder 2"/>
          <p:cNvSpPr>
            <a:spLocks noGrp="1"/>
          </p:cNvSpPr>
          <p:nvPr>
            <p:ph idx="1"/>
          </p:nvPr>
        </p:nvSpPr>
        <p:spPr/>
        <p:txBody>
          <a:bodyPr/>
          <a:lstStyle/>
          <a:p>
            <a:r>
              <a:rPr lang="en-US" sz="2000" dirty="0" smtClean="0"/>
              <a:t>Brand Association</a:t>
            </a:r>
          </a:p>
          <a:p>
            <a:pPr marL="515938" lvl="2" indent="-285750">
              <a:buFont typeface="Courier New" panose="02070309020205020404" pitchFamily="49" charset="0"/>
              <a:buChar char="o"/>
            </a:pPr>
            <a:r>
              <a:rPr lang="en-US" sz="1800" dirty="0"/>
              <a:t>Monster – </a:t>
            </a:r>
            <a:r>
              <a:rPr lang="en-US" sz="1800" dirty="0" smtClean="0"/>
              <a:t>“job posting”</a:t>
            </a:r>
          </a:p>
          <a:p>
            <a:pPr marL="515938" lvl="2" indent="-285750">
              <a:buFont typeface="Courier New" panose="02070309020205020404" pitchFamily="49" charset="0"/>
              <a:buChar char="o"/>
            </a:pPr>
            <a:r>
              <a:rPr lang="en-US" sz="1800" dirty="0" smtClean="0"/>
              <a:t>Indeed – “online app”</a:t>
            </a:r>
          </a:p>
          <a:p>
            <a:pPr marL="515938" lvl="2" indent="-285750">
              <a:buFont typeface="Courier New" panose="02070309020205020404" pitchFamily="49" charset="0"/>
              <a:buChar char="o"/>
            </a:pPr>
            <a:r>
              <a:rPr lang="en-US" sz="1800" dirty="0" smtClean="0"/>
              <a:t>LinkedIn – “business profile”</a:t>
            </a:r>
          </a:p>
          <a:p>
            <a:pPr marL="515938" lvl="2" indent="-285750">
              <a:buFont typeface="Courier New" panose="02070309020205020404" pitchFamily="49" charset="0"/>
              <a:buChar char="o"/>
            </a:pPr>
            <a:r>
              <a:rPr lang="en-US" sz="1800" dirty="0" smtClean="0"/>
              <a:t>The muse – don’t know</a:t>
            </a:r>
          </a:p>
          <a:p>
            <a:pPr marL="515938" lvl="2" indent="-285750">
              <a:buFont typeface="Courier New" panose="02070309020205020404" pitchFamily="49" charset="0"/>
              <a:buChar char="o"/>
            </a:pPr>
            <a:r>
              <a:rPr lang="en-US" sz="1800" dirty="0" smtClean="0"/>
              <a:t>Glassdoor – don’t know</a:t>
            </a:r>
          </a:p>
          <a:p>
            <a:pPr marL="515938" lvl="2" indent="-285750">
              <a:buFont typeface="Courier New" panose="02070309020205020404" pitchFamily="49" charset="0"/>
              <a:buChar char="o"/>
            </a:pPr>
            <a:r>
              <a:rPr lang="en-US" sz="1800" dirty="0" smtClean="0"/>
              <a:t>Dice – don’t know</a:t>
            </a:r>
          </a:p>
          <a:p>
            <a:pPr marL="515938" lvl="2" indent="-285750">
              <a:buFont typeface="Courier New" panose="02070309020205020404" pitchFamily="49" charset="0"/>
              <a:buChar char="o"/>
            </a:pPr>
            <a:r>
              <a:rPr lang="en-US" sz="1800" dirty="0" smtClean="0"/>
              <a:t>CareerBuilder – “resume”</a:t>
            </a:r>
          </a:p>
        </p:txBody>
      </p:sp>
      <p:sp>
        <p:nvSpPr>
          <p:cNvPr id="4" name="Slide Number Placeholder 3"/>
          <p:cNvSpPr>
            <a:spLocks noGrp="1"/>
          </p:cNvSpPr>
          <p:nvPr>
            <p:ph type="sldNum" sz="quarter" idx="12"/>
          </p:nvPr>
        </p:nvSpPr>
        <p:spPr/>
        <p:txBody>
          <a:bodyPr/>
          <a:lstStyle/>
          <a:p>
            <a:fld id="{247F6857-DFD3-4A9A-BE7C-509D8EBBBC1D}" type="slidenum">
              <a:rPr lang="en-US" smtClean="0"/>
              <a:t>32</a:t>
            </a:fld>
            <a:endParaRPr lang="en-US"/>
          </a:p>
        </p:txBody>
      </p:sp>
    </p:spTree>
    <p:extLst>
      <p:ext uri="{BB962C8B-B14F-4D97-AF65-F5344CB8AC3E}">
        <p14:creationId xmlns:p14="http://schemas.microsoft.com/office/powerpoint/2010/main" val="104518817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Natalie from Andrew G. Gordon: Benefit Snippets</a:t>
            </a:r>
            <a:endParaRPr lang="en-US" dirty="0"/>
          </a:p>
        </p:txBody>
      </p:sp>
      <p:sp>
        <p:nvSpPr>
          <p:cNvPr id="3" name="Content Placeholder 2"/>
          <p:cNvSpPr>
            <a:spLocks noGrp="1"/>
          </p:cNvSpPr>
          <p:nvPr>
            <p:ph idx="1"/>
          </p:nvPr>
        </p:nvSpPr>
        <p:spPr/>
        <p:txBody>
          <a:bodyPr/>
          <a:lstStyle/>
          <a:p>
            <a:r>
              <a:rPr lang="en-US" sz="2000" dirty="0"/>
              <a:t>Preferred Benefit</a:t>
            </a:r>
            <a:r>
              <a:rPr lang="en-US" dirty="0"/>
              <a:t> </a:t>
            </a:r>
            <a:r>
              <a:rPr lang="en-US" sz="2000" dirty="0"/>
              <a:t>Statements</a:t>
            </a:r>
          </a:p>
          <a:p>
            <a:pPr lvl="1"/>
            <a:r>
              <a:rPr lang="en-US" sz="1800" dirty="0"/>
              <a:t>Enabling me to communicate directly with candidates</a:t>
            </a:r>
          </a:p>
          <a:p>
            <a:pPr lvl="1"/>
            <a:r>
              <a:rPr lang="en-US" sz="1800" dirty="0"/>
              <a:t>Getting my job opportunity in front of qualified candidates</a:t>
            </a:r>
          </a:p>
          <a:p>
            <a:pPr lvl="1"/>
            <a:r>
              <a:rPr lang="en-US" sz="1800" b="1" dirty="0"/>
              <a:t>Finding the most qualified candidates</a:t>
            </a:r>
          </a:p>
          <a:p>
            <a:pPr lvl="1"/>
            <a:r>
              <a:rPr lang="en-US" sz="1800" dirty="0"/>
              <a:t>Providing me with recruiting best practices, tips, industry trends, etc.</a:t>
            </a:r>
          </a:p>
          <a:p>
            <a:pPr lvl="1"/>
            <a:r>
              <a:rPr lang="en-US" sz="1800" dirty="0"/>
              <a:t>Allowing me to edit my job description as many times as I would like</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33</a:t>
            </a:fld>
            <a:endParaRPr lang="en-US"/>
          </a:p>
        </p:txBody>
      </p:sp>
    </p:spTree>
    <p:extLst>
      <p:ext uri="{BB962C8B-B14F-4D97-AF65-F5344CB8AC3E}">
        <p14:creationId xmlns:p14="http://schemas.microsoft.com/office/powerpoint/2010/main" val="40599174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Experience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How does this prototype compare to online recruiting websites you’ve used in the past?</a:t>
            </a:r>
          </a:p>
          <a:p>
            <a:pPr lvl="1"/>
            <a:r>
              <a:rPr lang="en-US" dirty="0" smtClean="0"/>
              <a:t>Good</a:t>
            </a:r>
          </a:p>
          <a:p>
            <a:r>
              <a:rPr lang="en-US" dirty="0" smtClean="0"/>
              <a:t>Which of the features from the prototype did you like the most?</a:t>
            </a:r>
          </a:p>
          <a:p>
            <a:pPr lvl="1"/>
            <a:r>
              <a:rPr lang="en-US" dirty="0" smtClean="0"/>
              <a:t>Get started button</a:t>
            </a:r>
          </a:p>
          <a:p>
            <a:pPr lvl="1"/>
            <a:r>
              <a:rPr lang="en-US" dirty="0" smtClean="0"/>
              <a:t>Rated candidates</a:t>
            </a:r>
          </a:p>
          <a:p>
            <a:pPr lvl="1"/>
            <a:r>
              <a:rPr lang="en-US" dirty="0" smtClean="0"/>
              <a:t>Ability to contact candidates</a:t>
            </a:r>
          </a:p>
          <a:p>
            <a:pPr lvl="1"/>
            <a:r>
              <a:rPr lang="en-US" dirty="0" smtClean="0"/>
              <a:t>My performance report</a:t>
            </a:r>
          </a:p>
          <a:p>
            <a:pPr lvl="1"/>
            <a:r>
              <a:rPr lang="en-US" dirty="0" smtClean="0"/>
              <a:t>Optimization option</a:t>
            </a:r>
          </a:p>
          <a:p>
            <a:r>
              <a:rPr lang="en-US" dirty="0" smtClean="0"/>
              <a:t>How interested would you be in trying this product when it is fully designed?</a:t>
            </a:r>
          </a:p>
          <a:p>
            <a:pPr lvl="1"/>
            <a:r>
              <a:rPr lang="en-US" dirty="0" smtClean="0"/>
              <a:t>Interested</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34</a:t>
            </a:fld>
            <a:endParaRPr lang="en-US"/>
          </a:p>
        </p:txBody>
      </p:sp>
    </p:spTree>
    <p:extLst>
      <p:ext uri="{BB962C8B-B14F-4D97-AF65-F5344CB8AC3E}">
        <p14:creationId xmlns:p14="http://schemas.microsoft.com/office/powerpoint/2010/main" val="15563967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a:xfrm>
            <a:off x="365806" y="1234464"/>
            <a:ext cx="8229600" cy="5120584"/>
          </a:xfrm>
        </p:spPr>
        <p:txBody>
          <a:bodyPr>
            <a:normAutofit fontScale="62500" lnSpcReduction="20000"/>
          </a:bodyPr>
          <a:lstStyle/>
          <a:p>
            <a:r>
              <a:rPr lang="en-US" dirty="0" smtClean="0"/>
              <a:t>Homepage</a:t>
            </a:r>
          </a:p>
          <a:p>
            <a:pPr lvl="1"/>
            <a:r>
              <a:rPr lang="en-US" dirty="0" smtClean="0"/>
              <a:t>Likes the Get Started button</a:t>
            </a:r>
          </a:p>
          <a:p>
            <a:pPr lvl="1"/>
            <a:r>
              <a:rPr lang="en-US" dirty="0" smtClean="0"/>
              <a:t>Would look at Customer Success Stories</a:t>
            </a:r>
          </a:p>
          <a:p>
            <a:r>
              <a:rPr lang="en-US" dirty="0" smtClean="0"/>
              <a:t>Pricing Page </a:t>
            </a:r>
          </a:p>
          <a:p>
            <a:pPr lvl="1"/>
            <a:r>
              <a:rPr lang="en-US" dirty="0" smtClean="0"/>
              <a:t>Flip so that the best option is on the far right</a:t>
            </a:r>
          </a:p>
          <a:p>
            <a:pPr lvl="1"/>
            <a:r>
              <a:rPr lang="en-US" dirty="0" smtClean="0"/>
              <a:t>Price should auto-calculate in packages</a:t>
            </a:r>
          </a:p>
          <a:p>
            <a:r>
              <a:rPr lang="en-US" dirty="0" smtClean="0"/>
              <a:t>Logged in homepage</a:t>
            </a:r>
          </a:p>
          <a:p>
            <a:pPr lvl="1"/>
            <a:r>
              <a:rPr lang="en-US" dirty="0" smtClean="0"/>
              <a:t>Likes performance report</a:t>
            </a:r>
          </a:p>
          <a:p>
            <a:r>
              <a:rPr lang="en-US" dirty="0" smtClean="0"/>
              <a:t>Matched Candidates</a:t>
            </a:r>
          </a:p>
          <a:p>
            <a:pPr lvl="1"/>
            <a:r>
              <a:rPr lang="en-US" dirty="0" smtClean="0"/>
              <a:t>Prefers it to say Contact rather than Connect in candidate box</a:t>
            </a:r>
          </a:p>
          <a:p>
            <a:pPr lvl="1"/>
            <a:r>
              <a:rPr lang="en-US" dirty="0" smtClean="0"/>
              <a:t>Liked the extension to view experience</a:t>
            </a:r>
          </a:p>
          <a:p>
            <a:pPr lvl="1"/>
            <a:r>
              <a:rPr lang="en-US" dirty="0" smtClean="0"/>
              <a:t>Wants to know if she’s paying for a subscription or just one candidate</a:t>
            </a:r>
          </a:p>
          <a:p>
            <a:pPr lvl="1"/>
            <a:r>
              <a:rPr lang="en-US" dirty="0" smtClean="0"/>
              <a:t>Interested in passive candidates, but wants it to be obvious that they are passive (include most recent active time in profile)</a:t>
            </a:r>
          </a:p>
          <a:p>
            <a:r>
              <a:rPr lang="en-US" dirty="0" smtClean="0"/>
              <a:t>Job Posting</a:t>
            </a:r>
          </a:p>
          <a:p>
            <a:pPr lvl="1"/>
            <a:r>
              <a:rPr lang="en-US" dirty="0" smtClean="0"/>
              <a:t>Additional filter options</a:t>
            </a:r>
          </a:p>
          <a:p>
            <a:pPr lvl="1"/>
            <a:r>
              <a:rPr lang="en-US" dirty="0" smtClean="0"/>
              <a:t>Prefer to use their own job description</a:t>
            </a:r>
          </a:p>
          <a:p>
            <a:pPr lvl="1"/>
            <a:r>
              <a:rPr lang="en-US" dirty="0" smtClean="0"/>
              <a:t>Likes to select one when offered but wants ability to edit as often as possible (Liked it when knew it was connected to salary </a:t>
            </a:r>
            <a:r>
              <a:rPr lang="en-US" smtClean="0"/>
              <a:t>in back-end)</a:t>
            </a:r>
            <a:endParaRPr lang="en-US" dirty="0" smtClean="0"/>
          </a:p>
        </p:txBody>
      </p:sp>
      <p:sp>
        <p:nvSpPr>
          <p:cNvPr id="4" name="Slide Number Placeholder 3"/>
          <p:cNvSpPr>
            <a:spLocks noGrp="1"/>
          </p:cNvSpPr>
          <p:nvPr>
            <p:ph type="sldNum" sz="quarter" idx="12"/>
          </p:nvPr>
        </p:nvSpPr>
        <p:spPr/>
        <p:txBody>
          <a:bodyPr/>
          <a:lstStyle/>
          <a:p>
            <a:fld id="{247F6857-DFD3-4A9A-BE7C-509D8EBBBC1D}" type="slidenum">
              <a:rPr lang="en-US" smtClean="0"/>
              <a:t>35</a:t>
            </a:fld>
            <a:endParaRPr lang="en-US"/>
          </a:p>
        </p:txBody>
      </p:sp>
    </p:spTree>
    <p:extLst>
      <p:ext uri="{BB962C8B-B14F-4D97-AF65-F5344CB8AC3E}">
        <p14:creationId xmlns:p14="http://schemas.microsoft.com/office/powerpoint/2010/main" val="23940920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84" y="457200"/>
            <a:ext cx="8320948" cy="914400"/>
          </a:xfrm>
        </p:spPr>
        <p:txBody>
          <a:bodyPr/>
          <a:lstStyle/>
          <a:p>
            <a:r>
              <a:rPr lang="en-US" dirty="0" smtClean="0"/>
              <a:t>Anne from Trinity Boston Foundation</a:t>
            </a:r>
            <a:endParaRPr lang="en-US" dirty="0"/>
          </a:p>
        </p:txBody>
      </p:sp>
      <p:sp>
        <p:nvSpPr>
          <p:cNvPr id="5" name="Slide Number Placeholder 4"/>
          <p:cNvSpPr>
            <a:spLocks noGrp="1"/>
          </p:cNvSpPr>
          <p:nvPr>
            <p:ph type="sldNum" sz="quarter" idx="12"/>
          </p:nvPr>
        </p:nvSpPr>
        <p:spPr/>
        <p:txBody>
          <a:bodyPr/>
          <a:lstStyle/>
          <a:p>
            <a:fld id="{247F6857-DFD3-4A9A-BE7C-509D8EBBBC1D}" type="slidenum">
              <a:rPr lang="en-US" smtClean="0"/>
              <a:t>36</a:t>
            </a:fld>
            <a:endParaRPr lang="en-US"/>
          </a:p>
        </p:txBody>
      </p:sp>
      <p:sp>
        <p:nvSpPr>
          <p:cNvPr id="8" name="TextBox 7"/>
          <p:cNvSpPr txBox="1"/>
          <p:nvPr/>
        </p:nvSpPr>
        <p:spPr>
          <a:xfrm>
            <a:off x="640123" y="4486551"/>
            <a:ext cx="3412995" cy="1569660"/>
          </a:xfrm>
          <a:prstGeom prst="rect">
            <a:avLst/>
          </a:prstGeom>
          <a:noFill/>
        </p:spPr>
        <p:txBody>
          <a:bodyPr wrap="square" rtlCol="0">
            <a:spAutoFit/>
          </a:bodyPr>
          <a:lstStyle/>
          <a:p>
            <a:r>
              <a:rPr lang="en-US" sz="1600" dirty="0" smtClean="0"/>
              <a:t>Role: Director of Finance, Operations, and HR</a:t>
            </a:r>
          </a:p>
          <a:p>
            <a:endParaRPr lang="en-US" sz="1600" dirty="0" smtClean="0"/>
          </a:p>
          <a:p>
            <a:r>
              <a:rPr lang="en-US" sz="1600" dirty="0" smtClean="0"/>
              <a:t>11-25 Employees</a:t>
            </a:r>
          </a:p>
          <a:p>
            <a:r>
              <a:rPr lang="en-US" sz="1600" dirty="0" smtClean="0"/>
              <a:t>Located in Boston, MA</a:t>
            </a:r>
          </a:p>
          <a:p>
            <a:r>
              <a:rPr lang="en-US" sz="1600" dirty="0" smtClean="0"/>
              <a:t>Non-profit Organization</a:t>
            </a:r>
          </a:p>
        </p:txBody>
      </p:sp>
      <p:sp>
        <p:nvSpPr>
          <p:cNvPr id="10" name="TextBox 9"/>
          <p:cNvSpPr txBox="1"/>
          <p:nvPr/>
        </p:nvSpPr>
        <p:spPr>
          <a:xfrm>
            <a:off x="3652477" y="4297693"/>
            <a:ext cx="2834609" cy="1200329"/>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Idealist</a:t>
            </a:r>
          </a:p>
          <a:p>
            <a:pPr marL="285750" indent="-285750">
              <a:buFont typeface="Arial" panose="020B0604020202020204" pitchFamily="34" charset="0"/>
              <a:buChar char="•"/>
            </a:pPr>
            <a:r>
              <a:rPr lang="en-US" dirty="0" smtClean="0"/>
              <a:t>Indeed</a:t>
            </a:r>
          </a:p>
          <a:p>
            <a:endParaRPr lang="en-US" dirty="0"/>
          </a:p>
        </p:txBody>
      </p:sp>
      <p:sp>
        <p:nvSpPr>
          <p:cNvPr id="14" name="TextBox 13"/>
          <p:cNvSpPr txBox="1"/>
          <p:nvPr/>
        </p:nvSpPr>
        <p:spPr>
          <a:xfrm>
            <a:off x="3657609" y="1325903"/>
            <a:ext cx="4846267" cy="1200329"/>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Reduced time to hire</a:t>
            </a:r>
          </a:p>
          <a:p>
            <a:pPr marL="285750" indent="-285750">
              <a:buFont typeface="Arial" panose="020B0604020202020204" pitchFamily="34" charset="0"/>
              <a:buChar char="•"/>
            </a:pPr>
            <a:r>
              <a:rPr lang="en-US" dirty="0" smtClean="0"/>
              <a:t>High number of applies</a:t>
            </a:r>
          </a:p>
          <a:p>
            <a:pPr marL="285750" indent="-285750">
              <a:buFont typeface="Arial" panose="020B0604020202020204" pitchFamily="34" charset="0"/>
              <a:buChar char="•"/>
            </a:pPr>
            <a:r>
              <a:rPr lang="en-US" dirty="0" smtClean="0"/>
              <a:t>High number of quality matches</a:t>
            </a:r>
            <a:endParaRPr lang="en-US" dirty="0"/>
          </a:p>
        </p:txBody>
      </p:sp>
      <p:sp>
        <p:nvSpPr>
          <p:cNvPr id="15" name="TextBox 14"/>
          <p:cNvSpPr txBox="1"/>
          <p:nvPr/>
        </p:nvSpPr>
        <p:spPr>
          <a:xfrm>
            <a:off x="3657610" y="2788927"/>
            <a:ext cx="4937706" cy="1323439"/>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Hard to find balance between too many resumes and not enough</a:t>
            </a:r>
          </a:p>
          <a:p>
            <a:pPr marL="285750" indent="-285750">
              <a:buFont typeface="Arial" panose="020B0604020202020204" pitchFamily="34" charset="0"/>
              <a:buChar char="•"/>
            </a:pPr>
            <a:r>
              <a:rPr lang="en-US" sz="1600" dirty="0" smtClean="0"/>
              <a:t>Salary expectations of candidates</a:t>
            </a:r>
          </a:p>
          <a:p>
            <a:pPr marL="285750" indent="-285750">
              <a:buFont typeface="Arial" panose="020B0604020202020204" pitchFamily="34" charset="0"/>
              <a:buChar char="•"/>
            </a:pPr>
            <a:r>
              <a:rPr lang="en-US" sz="1600" dirty="0" smtClean="0"/>
              <a:t>Screening out unqualified candidates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62" y="1143133"/>
            <a:ext cx="2301063" cy="3291587"/>
          </a:xfrm>
          <a:prstGeom prst="rect">
            <a:avLst/>
          </a:prstGeom>
        </p:spPr>
      </p:pic>
    </p:spTree>
    <p:extLst>
      <p:ext uri="{BB962C8B-B14F-4D97-AF65-F5344CB8AC3E}">
        <p14:creationId xmlns:p14="http://schemas.microsoft.com/office/powerpoint/2010/main" val="3908065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from Trinity Boston Foundation: Brand Association</a:t>
            </a:r>
            <a:endParaRPr lang="en-US" dirty="0"/>
          </a:p>
        </p:txBody>
      </p:sp>
      <p:sp>
        <p:nvSpPr>
          <p:cNvPr id="3" name="Content Placeholder 2"/>
          <p:cNvSpPr>
            <a:spLocks noGrp="1"/>
          </p:cNvSpPr>
          <p:nvPr>
            <p:ph idx="1"/>
          </p:nvPr>
        </p:nvSpPr>
        <p:spPr/>
        <p:txBody>
          <a:bodyPr/>
          <a:lstStyle/>
          <a:p>
            <a:r>
              <a:rPr lang="en-US" sz="2000" dirty="0" smtClean="0"/>
              <a:t>Brand Association</a:t>
            </a:r>
          </a:p>
          <a:p>
            <a:pPr marL="515938" lvl="2" indent="-285750">
              <a:buFont typeface="Courier New" panose="02070309020205020404" pitchFamily="49" charset="0"/>
              <a:buChar char="o"/>
            </a:pPr>
            <a:r>
              <a:rPr lang="en-US" sz="1800" dirty="0"/>
              <a:t>Monster – </a:t>
            </a:r>
            <a:r>
              <a:rPr lang="en-US" sz="1800" dirty="0" smtClean="0"/>
              <a:t>“seems less targeted to non-profits”</a:t>
            </a:r>
          </a:p>
          <a:p>
            <a:pPr marL="515938" lvl="2" indent="-285750">
              <a:buFont typeface="Courier New" panose="02070309020205020404" pitchFamily="49" charset="0"/>
              <a:buChar char="o"/>
            </a:pPr>
            <a:r>
              <a:rPr lang="en-US" sz="1800" dirty="0" smtClean="0"/>
              <a:t>CareerBuilder – don’t know</a:t>
            </a:r>
          </a:p>
          <a:p>
            <a:pPr marL="515938" lvl="2" indent="-285750">
              <a:buFont typeface="Courier New" panose="02070309020205020404" pitchFamily="49" charset="0"/>
              <a:buChar char="o"/>
            </a:pPr>
            <a:r>
              <a:rPr lang="en-US" sz="1800" dirty="0" smtClean="0"/>
              <a:t>The Muse – don’t know</a:t>
            </a:r>
          </a:p>
          <a:p>
            <a:pPr marL="515938" lvl="2" indent="-285750">
              <a:buFont typeface="Courier New" panose="02070309020205020404" pitchFamily="49" charset="0"/>
              <a:buChar char="o"/>
            </a:pPr>
            <a:r>
              <a:rPr lang="en-US" sz="1800" dirty="0" smtClean="0"/>
              <a:t>Glassdoor – don’t know</a:t>
            </a:r>
          </a:p>
          <a:p>
            <a:pPr marL="515938" lvl="2" indent="-285750">
              <a:buFont typeface="Courier New" panose="02070309020205020404" pitchFamily="49" charset="0"/>
              <a:buChar char="o"/>
            </a:pPr>
            <a:r>
              <a:rPr lang="en-US" sz="1800" dirty="0" smtClean="0"/>
              <a:t>LinkedIn – “too expensive”</a:t>
            </a:r>
          </a:p>
          <a:p>
            <a:pPr marL="515938" lvl="2" indent="-285750">
              <a:buFont typeface="Courier New" panose="02070309020205020404" pitchFamily="49" charset="0"/>
              <a:buChar char="o"/>
            </a:pPr>
            <a:r>
              <a:rPr lang="en-US" sz="1800" dirty="0" smtClean="0"/>
              <a:t>Indeed – “used it, liked it, free”</a:t>
            </a:r>
          </a:p>
          <a:p>
            <a:pPr marL="515938" lvl="2" indent="-285750">
              <a:buFont typeface="Courier New" panose="02070309020205020404" pitchFamily="49" charset="0"/>
              <a:buChar char="o"/>
            </a:pPr>
            <a:r>
              <a:rPr lang="en-US" sz="1800" dirty="0" smtClean="0"/>
              <a:t>ZipRecruiter – “saw some bad reviews”</a:t>
            </a:r>
          </a:p>
        </p:txBody>
      </p:sp>
      <p:sp>
        <p:nvSpPr>
          <p:cNvPr id="4" name="Slide Number Placeholder 3"/>
          <p:cNvSpPr>
            <a:spLocks noGrp="1"/>
          </p:cNvSpPr>
          <p:nvPr>
            <p:ph type="sldNum" sz="quarter" idx="12"/>
          </p:nvPr>
        </p:nvSpPr>
        <p:spPr/>
        <p:txBody>
          <a:bodyPr/>
          <a:lstStyle/>
          <a:p>
            <a:fld id="{247F6857-DFD3-4A9A-BE7C-509D8EBBBC1D}" type="slidenum">
              <a:rPr lang="en-US" smtClean="0"/>
              <a:t>37</a:t>
            </a:fld>
            <a:endParaRPr lang="en-US"/>
          </a:p>
        </p:txBody>
      </p:sp>
    </p:spTree>
    <p:extLst>
      <p:ext uri="{BB962C8B-B14F-4D97-AF65-F5344CB8AC3E}">
        <p14:creationId xmlns:p14="http://schemas.microsoft.com/office/powerpoint/2010/main" val="37536361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Anne from Trinity Boston Foundation: Benefit Snippets</a:t>
            </a:r>
            <a:endParaRPr lang="en-US" dirty="0"/>
          </a:p>
        </p:txBody>
      </p:sp>
      <p:sp>
        <p:nvSpPr>
          <p:cNvPr id="3" name="Content Placeholder 2"/>
          <p:cNvSpPr>
            <a:spLocks noGrp="1"/>
          </p:cNvSpPr>
          <p:nvPr>
            <p:ph idx="1"/>
          </p:nvPr>
        </p:nvSpPr>
        <p:spPr/>
        <p:txBody>
          <a:bodyPr/>
          <a:lstStyle/>
          <a:p>
            <a:r>
              <a:rPr lang="en-US" sz="2000" dirty="0"/>
              <a:t>Preferred Benefit</a:t>
            </a:r>
            <a:r>
              <a:rPr lang="en-US" dirty="0"/>
              <a:t> </a:t>
            </a:r>
            <a:r>
              <a:rPr lang="en-US" sz="2000" dirty="0"/>
              <a:t>Statements</a:t>
            </a:r>
          </a:p>
          <a:p>
            <a:pPr lvl="1"/>
            <a:r>
              <a:rPr lang="en-US" sz="1800" dirty="0"/>
              <a:t>Providing free qualified resumes before anyone applies to my job</a:t>
            </a:r>
          </a:p>
          <a:p>
            <a:pPr lvl="1"/>
            <a:r>
              <a:rPr lang="en-US" sz="1800" dirty="0"/>
              <a:t>Allowing me to edit my job description as many times as I would like</a:t>
            </a:r>
          </a:p>
          <a:p>
            <a:pPr lvl="1"/>
            <a:r>
              <a:rPr lang="en-US" sz="1800" dirty="0"/>
              <a:t>Helping me promote my jobs on social media</a:t>
            </a:r>
          </a:p>
          <a:p>
            <a:pPr lvl="1"/>
            <a:r>
              <a:rPr lang="en-US" sz="1800" dirty="0"/>
              <a:t>Enabling me to communicate directly with candidates</a:t>
            </a:r>
          </a:p>
          <a:p>
            <a:pPr lvl="1"/>
            <a:r>
              <a:rPr lang="en-US" sz="1800" b="1" dirty="0"/>
              <a:t>Finding me the most qualified candidates</a:t>
            </a:r>
          </a:p>
          <a:p>
            <a:pPr lvl="1"/>
            <a:r>
              <a:rPr lang="en-US" sz="1800" dirty="0"/>
              <a:t>Ranking and scoring candidate resumes</a:t>
            </a:r>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38</a:t>
            </a:fld>
            <a:endParaRPr lang="en-US"/>
          </a:p>
        </p:txBody>
      </p:sp>
    </p:spTree>
    <p:extLst>
      <p:ext uri="{BB962C8B-B14F-4D97-AF65-F5344CB8AC3E}">
        <p14:creationId xmlns:p14="http://schemas.microsoft.com/office/powerpoint/2010/main" val="14416052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Experience</a:t>
            </a:r>
            <a:endParaRPr lang="en-US" dirty="0"/>
          </a:p>
        </p:txBody>
      </p:sp>
      <p:sp>
        <p:nvSpPr>
          <p:cNvPr id="3" name="Content Placeholder 2"/>
          <p:cNvSpPr>
            <a:spLocks noGrp="1"/>
          </p:cNvSpPr>
          <p:nvPr>
            <p:ph idx="1"/>
          </p:nvPr>
        </p:nvSpPr>
        <p:spPr/>
        <p:txBody>
          <a:bodyPr>
            <a:normAutofit/>
          </a:bodyPr>
          <a:lstStyle/>
          <a:p>
            <a:r>
              <a:rPr lang="en-US" dirty="0" smtClean="0"/>
              <a:t>How does this prototype compare to online recruiting websites you’ve used in the past?</a:t>
            </a:r>
          </a:p>
          <a:p>
            <a:pPr lvl="1"/>
            <a:r>
              <a:rPr lang="en-US" dirty="0" smtClean="0"/>
              <a:t>Good</a:t>
            </a:r>
          </a:p>
          <a:p>
            <a:r>
              <a:rPr lang="en-US" dirty="0" smtClean="0"/>
              <a:t>Which of the features from the prototype did you like the most?</a:t>
            </a:r>
          </a:p>
          <a:p>
            <a:pPr lvl="1"/>
            <a:r>
              <a:rPr lang="en-US" dirty="0" smtClean="0"/>
              <a:t>Rated candidates</a:t>
            </a:r>
          </a:p>
          <a:p>
            <a:r>
              <a:rPr lang="en-US" dirty="0" smtClean="0"/>
              <a:t>How interested would you be in trying this product when it is fully designed?</a:t>
            </a:r>
          </a:p>
          <a:p>
            <a:pPr lvl="1"/>
            <a:r>
              <a:rPr lang="en-US" dirty="0" smtClean="0"/>
              <a:t>Extremely Interested</a:t>
            </a:r>
          </a:p>
          <a:p>
            <a:pPr marL="230187" lvl="1" indent="0">
              <a:buNone/>
            </a:pP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39</a:t>
            </a:fld>
            <a:endParaRPr lang="en-US"/>
          </a:p>
        </p:txBody>
      </p:sp>
    </p:spTree>
    <p:extLst>
      <p:ext uri="{BB962C8B-B14F-4D97-AF65-F5344CB8AC3E}">
        <p14:creationId xmlns:p14="http://schemas.microsoft.com/office/powerpoint/2010/main" val="1053088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Commonalities: Benefit Statements</a:t>
            </a:r>
            <a:br>
              <a:rPr lang="en-US" dirty="0" smtClean="0"/>
            </a:br>
            <a:endParaRPr lang="en-US" dirty="0"/>
          </a:p>
        </p:txBody>
      </p:sp>
      <p:sp>
        <p:nvSpPr>
          <p:cNvPr id="3" name="Content Placeholder 2"/>
          <p:cNvSpPr>
            <a:spLocks noGrp="1"/>
          </p:cNvSpPr>
          <p:nvPr>
            <p:ph idx="1"/>
          </p:nvPr>
        </p:nvSpPr>
        <p:spPr>
          <a:xfrm>
            <a:off x="274367" y="1200603"/>
            <a:ext cx="9052506" cy="5486334"/>
          </a:xfrm>
        </p:spPr>
        <p:txBody>
          <a:bodyPr>
            <a:normAutofit/>
          </a:bodyPr>
          <a:lstStyle/>
          <a:p>
            <a:r>
              <a:rPr lang="en-US" dirty="0" smtClean="0"/>
              <a:t>6 out of 6 participants liked…</a:t>
            </a:r>
          </a:p>
          <a:p>
            <a:pPr lvl="1"/>
            <a:r>
              <a:rPr lang="en-US" dirty="0"/>
              <a:t>Getting my job opportunity in front of the qualified candidates I need</a:t>
            </a:r>
          </a:p>
          <a:p>
            <a:pPr lvl="1"/>
            <a:r>
              <a:rPr lang="en-US" dirty="0"/>
              <a:t>Finding the most qualified candidates</a:t>
            </a:r>
          </a:p>
          <a:p>
            <a:pPr lvl="1"/>
            <a:r>
              <a:rPr lang="en-US" dirty="0"/>
              <a:t>Enabling me to communicate directly with </a:t>
            </a:r>
            <a:r>
              <a:rPr lang="en-US" dirty="0" smtClean="0"/>
              <a:t>candidates</a:t>
            </a:r>
          </a:p>
          <a:p>
            <a:r>
              <a:rPr lang="en-US" dirty="0" smtClean="0"/>
              <a:t>5 out of 6 participants liked…</a:t>
            </a:r>
          </a:p>
          <a:p>
            <a:pPr lvl="1"/>
            <a:r>
              <a:rPr lang="en-US" dirty="0" smtClean="0"/>
              <a:t>Pushing my job posting out to multiple sites automatically</a:t>
            </a:r>
          </a:p>
          <a:p>
            <a:pPr lvl="1"/>
            <a:r>
              <a:rPr lang="en-US" dirty="0" smtClean="0"/>
              <a:t>Allowing me to edit my job description as many times as I need</a:t>
            </a:r>
          </a:p>
          <a:p>
            <a:r>
              <a:rPr lang="en-US" dirty="0" smtClean="0"/>
              <a:t>4 out of 6 participants liked…</a:t>
            </a:r>
          </a:p>
          <a:p>
            <a:pPr lvl="1"/>
            <a:r>
              <a:rPr lang="en-US" dirty="0"/>
              <a:t>Ranking and scoring candidate </a:t>
            </a:r>
            <a:r>
              <a:rPr lang="en-US" dirty="0" smtClean="0"/>
              <a:t>resumes</a:t>
            </a:r>
          </a:p>
          <a:p>
            <a:r>
              <a:rPr lang="en-US" dirty="0" smtClean="0"/>
              <a:t>5 out of 6 participants did </a:t>
            </a:r>
            <a:r>
              <a:rPr lang="en-US" u="sng" dirty="0" smtClean="0"/>
              <a:t>not</a:t>
            </a:r>
            <a:r>
              <a:rPr lang="en-US" dirty="0" smtClean="0"/>
              <a:t> like…</a:t>
            </a:r>
          </a:p>
          <a:p>
            <a:pPr lvl="1"/>
            <a:r>
              <a:rPr lang="en-US" dirty="0" smtClean="0"/>
              <a:t>Providing me with free qualified candidate resumes before anyone applies to my job</a:t>
            </a:r>
          </a:p>
          <a:p>
            <a:pPr lvl="1"/>
            <a:endParaRPr lang="en-US" dirty="0" smtClean="0"/>
          </a:p>
        </p:txBody>
      </p:sp>
      <p:sp>
        <p:nvSpPr>
          <p:cNvPr id="4" name="Slide Number Placeholder 3"/>
          <p:cNvSpPr>
            <a:spLocks noGrp="1"/>
          </p:cNvSpPr>
          <p:nvPr>
            <p:ph type="sldNum" sz="quarter" idx="12"/>
          </p:nvPr>
        </p:nvSpPr>
        <p:spPr/>
        <p:txBody>
          <a:bodyPr/>
          <a:lstStyle/>
          <a:p>
            <a:fld id="{247F6857-DFD3-4A9A-BE7C-509D8EBBBC1D}" type="slidenum">
              <a:rPr lang="en-US" smtClean="0"/>
              <a:t>4</a:t>
            </a:fld>
            <a:endParaRPr lang="en-US"/>
          </a:p>
        </p:txBody>
      </p:sp>
    </p:spTree>
    <p:extLst>
      <p:ext uri="{BB962C8B-B14F-4D97-AF65-F5344CB8AC3E}">
        <p14:creationId xmlns:p14="http://schemas.microsoft.com/office/powerpoint/2010/main" val="3150948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Comments on Prototype Experience</a:t>
            </a:r>
            <a:endParaRPr lang="en-US" dirty="0"/>
          </a:p>
        </p:txBody>
      </p:sp>
      <p:sp>
        <p:nvSpPr>
          <p:cNvPr id="3" name="Content Placeholder 2"/>
          <p:cNvSpPr>
            <a:spLocks noGrp="1"/>
          </p:cNvSpPr>
          <p:nvPr>
            <p:ph idx="1"/>
          </p:nvPr>
        </p:nvSpPr>
        <p:spPr>
          <a:xfrm>
            <a:off x="365806" y="1234464"/>
            <a:ext cx="8229600" cy="5120584"/>
          </a:xfrm>
        </p:spPr>
        <p:txBody>
          <a:bodyPr>
            <a:normAutofit/>
          </a:bodyPr>
          <a:lstStyle/>
          <a:p>
            <a:r>
              <a:rPr lang="en-US" dirty="0" smtClean="0"/>
              <a:t>Homepage</a:t>
            </a:r>
          </a:p>
          <a:p>
            <a:pPr lvl="1"/>
            <a:r>
              <a:rPr lang="en-US" dirty="0" smtClean="0"/>
              <a:t>Candidate Connect seems like its for seekers not employers</a:t>
            </a:r>
          </a:p>
          <a:p>
            <a:pPr lvl="1"/>
            <a:r>
              <a:rPr lang="en-US" dirty="0" smtClean="0"/>
              <a:t>Clicked learn more</a:t>
            </a:r>
          </a:p>
          <a:p>
            <a:pPr lvl="2"/>
            <a:r>
              <a:rPr lang="en-US" dirty="0" smtClean="0"/>
              <a:t>Only wants top candidates</a:t>
            </a:r>
          </a:p>
          <a:p>
            <a:r>
              <a:rPr lang="en-US" dirty="0" smtClean="0"/>
              <a:t>Pricing/Products Page </a:t>
            </a:r>
          </a:p>
          <a:p>
            <a:pPr lvl="1"/>
            <a:r>
              <a:rPr lang="en-US" dirty="0" smtClean="0"/>
              <a:t>Thought that all of the tabs were actions of the product, not different products</a:t>
            </a:r>
          </a:p>
          <a:p>
            <a:r>
              <a:rPr lang="en-US" dirty="0" smtClean="0"/>
              <a:t>Matched Candidates</a:t>
            </a:r>
          </a:p>
          <a:p>
            <a:pPr lvl="1"/>
            <a:r>
              <a:rPr lang="en-US" dirty="0" smtClean="0"/>
              <a:t>Confused about function of Stars and X’s</a:t>
            </a:r>
          </a:p>
          <a:p>
            <a:r>
              <a:rPr lang="en-US" dirty="0" smtClean="0"/>
              <a:t>Logged-in Homepage</a:t>
            </a:r>
          </a:p>
          <a:p>
            <a:pPr lvl="1"/>
            <a:r>
              <a:rPr lang="en-US" dirty="0" smtClean="0"/>
              <a:t>Wants top rated candidates and interested candidates to merge</a:t>
            </a:r>
          </a:p>
        </p:txBody>
      </p:sp>
      <p:sp>
        <p:nvSpPr>
          <p:cNvPr id="4" name="Slide Number Placeholder 3"/>
          <p:cNvSpPr>
            <a:spLocks noGrp="1"/>
          </p:cNvSpPr>
          <p:nvPr>
            <p:ph type="sldNum" sz="quarter" idx="12"/>
          </p:nvPr>
        </p:nvSpPr>
        <p:spPr/>
        <p:txBody>
          <a:bodyPr/>
          <a:lstStyle/>
          <a:p>
            <a:fld id="{247F6857-DFD3-4A9A-BE7C-509D8EBBBC1D}" type="slidenum">
              <a:rPr lang="en-US" smtClean="0"/>
              <a:t>40</a:t>
            </a:fld>
            <a:endParaRPr lang="en-US"/>
          </a:p>
        </p:txBody>
      </p:sp>
    </p:spTree>
    <p:extLst>
      <p:ext uri="{BB962C8B-B14F-4D97-AF65-F5344CB8AC3E}">
        <p14:creationId xmlns:p14="http://schemas.microsoft.com/office/powerpoint/2010/main" val="67633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Prototype Comments continued</a:t>
            </a:r>
            <a:endParaRPr lang="en-US" dirty="0"/>
          </a:p>
        </p:txBody>
      </p:sp>
      <p:sp>
        <p:nvSpPr>
          <p:cNvPr id="3" name="Content Placeholder 2"/>
          <p:cNvSpPr>
            <a:spLocks noGrp="1"/>
          </p:cNvSpPr>
          <p:nvPr>
            <p:ph idx="1"/>
          </p:nvPr>
        </p:nvSpPr>
        <p:spPr/>
        <p:txBody>
          <a:bodyPr/>
          <a:lstStyle/>
          <a:p>
            <a:r>
              <a:rPr lang="en-US" dirty="0" smtClean="0"/>
              <a:t>Optimization page – what she would want to see</a:t>
            </a:r>
          </a:p>
          <a:p>
            <a:pPr lvl="1"/>
            <a:r>
              <a:rPr lang="en-US" dirty="0" smtClean="0"/>
              <a:t>Needs to be more clear</a:t>
            </a:r>
          </a:p>
          <a:p>
            <a:pPr lvl="1"/>
            <a:r>
              <a:rPr lang="en-US" dirty="0" smtClean="0"/>
              <a:t>Possibly include free trial</a:t>
            </a:r>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41</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176545250"/>
              </p:ext>
            </p:extLst>
          </p:nvPr>
        </p:nvGraphicFramePr>
        <p:xfrm>
          <a:off x="457246" y="2926122"/>
          <a:ext cx="7863800" cy="3428925"/>
        </p:xfrm>
        <a:graphic>
          <a:graphicData uri="http://schemas.openxmlformats.org/drawingml/2006/table">
            <a:tbl>
              <a:tblPr firstRow="1" bandRow="1">
                <a:tableStyleId>{616DA210-FB5B-4158-B5E0-FEB733F419BA}</a:tableStyleId>
              </a:tblPr>
              <a:tblGrid>
                <a:gridCol w="1965950"/>
                <a:gridCol w="1965950"/>
                <a:gridCol w="1965950"/>
                <a:gridCol w="1965950"/>
              </a:tblGrid>
              <a:tr h="710196">
                <a:tc>
                  <a:txBody>
                    <a:bodyPr/>
                    <a:lstStyle/>
                    <a:p>
                      <a:pPr algn="ctr"/>
                      <a:r>
                        <a:rPr lang="en-US" dirty="0" smtClean="0"/>
                        <a:t>Your Top 3 Issues</a:t>
                      </a:r>
                      <a:endParaRPr lang="en-US" dirty="0"/>
                    </a:p>
                  </a:txBody>
                  <a:tcPr/>
                </a:tc>
                <a:tc>
                  <a:txBody>
                    <a:bodyPr/>
                    <a:lstStyle/>
                    <a:p>
                      <a:pPr algn="ctr"/>
                      <a:r>
                        <a:rPr lang="en-US" dirty="0" smtClean="0"/>
                        <a:t>What you need to fix</a:t>
                      </a:r>
                      <a:r>
                        <a:rPr lang="en-US" baseline="0" dirty="0" smtClean="0"/>
                        <a:t> the issue</a:t>
                      </a:r>
                      <a:endParaRPr lang="en-US" dirty="0"/>
                    </a:p>
                  </a:txBody>
                  <a:tcPr/>
                </a:tc>
                <a:tc>
                  <a:txBody>
                    <a:bodyPr/>
                    <a:lstStyle/>
                    <a:p>
                      <a:pPr algn="ctr"/>
                      <a:r>
                        <a:rPr lang="en-US" dirty="0" smtClean="0"/>
                        <a:t>Product</a:t>
                      </a:r>
                      <a:endParaRPr lang="en-US" dirty="0"/>
                    </a:p>
                  </a:txBody>
                  <a:tcPr/>
                </a:tc>
                <a:tc>
                  <a:txBody>
                    <a:bodyPr/>
                    <a:lstStyle/>
                    <a:p>
                      <a:pPr algn="ctr"/>
                      <a:r>
                        <a:rPr lang="en-US" dirty="0" smtClean="0"/>
                        <a:t>Price</a:t>
                      </a:r>
                      <a:endParaRPr lang="en-US" dirty="0"/>
                    </a:p>
                  </a:txBody>
                  <a:tcPr/>
                </a:tc>
              </a:tr>
              <a:tr h="906243">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90624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r h="906243">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4082052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2073" y="2868744"/>
            <a:ext cx="3552230" cy="646331"/>
          </a:xfrm>
          <a:prstGeom prst="rect">
            <a:avLst/>
          </a:prstGeom>
          <a:noFill/>
        </p:spPr>
        <p:txBody>
          <a:bodyPr wrap="square" rtlCol="0">
            <a:spAutoFit/>
          </a:bodyPr>
          <a:lstStyle/>
          <a:p>
            <a:pPr algn="ctr"/>
            <a:r>
              <a:rPr lang="en-US" sz="3600" dirty="0" smtClean="0">
                <a:solidFill>
                  <a:schemeClr val="bg1"/>
                </a:solidFill>
                <a:latin typeface="Tahoma"/>
                <a:cs typeface="Tahoma"/>
              </a:rPr>
              <a:t>Thank You</a:t>
            </a:r>
          </a:p>
        </p:txBody>
      </p:sp>
    </p:spTree>
    <p:extLst>
      <p:ext uri="{BB962C8B-B14F-4D97-AF65-F5344CB8AC3E}">
        <p14:creationId xmlns:p14="http://schemas.microsoft.com/office/powerpoint/2010/main" val="4140203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Commonalities: Prototype</a:t>
            </a:r>
            <a:endParaRPr lang="en-US" dirty="0"/>
          </a:p>
        </p:txBody>
      </p:sp>
      <p:sp>
        <p:nvSpPr>
          <p:cNvPr id="3" name="Content Placeholder 2"/>
          <p:cNvSpPr>
            <a:spLocks noGrp="1"/>
          </p:cNvSpPr>
          <p:nvPr>
            <p:ph idx="1"/>
          </p:nvPr>
        </p:nvSpPr>
        <p:spPr>
          <a:xfrm>
            <a:off x="274367" y="1200603"/>
            <a:ext cx="9052506" cy="5486334"/>
          </a:xfrm>
        </p:spPr>
        <p:txBody>
          <a:bodyPr>
            <a:noAutofit/>
          </a:bodyPr>
          <a:lstStyle/>
          <a:p>
            <a:pPr lvl="1">
              <a:buFont typeface="Arial" panose="020B0604020202020204" pitchFamily="34" charset="0"/>
              <a:buChar char="•"/>
            </a:pPr>
            <a:r>
              <a:rPr lang="en-US" sz="2400" dirty="0" smtClean="0"/>
              <a:t>How does this prototype compare to online recruiting websites you’ve used in the past? </a:t>
            </a:r>
          </a:p>
          <a:p>
            <a:pPr lvl="2">
              <a:buFont typeface="Arial" panose="020B0604020202020204" pitchFamily="34" charset="0"/>
              <a:buChar char="•"/>
            </a:pPr>
            <a:r>
              <a:rPr lang="en-US" sz="2000" dirty="0"/>
              <a:t>4 out of 6 rated the prototype as “Good</a:t>
            </a:r>
            <a:r>
              <a:rPr lang="en-US" sz="2000" dirty="0" smtClean="0"/>
              <a:t>”</a:t>
            </a:r>
          </a:p>
          <a:p>
            <a:pPr lvl="1">
              <a:buFont typeface="Arial" panose="020B0604020202020204" pitchFamily="34" charset="0"/>
              <a:buChar char="•"/>
            </a:pPr>
            <a:r>
              <a:rPr lang="en-US" sz="2400" dirty="0" smtClean="0"/>
              <a:t>How interested would you be in trying this product when it is fully designed?</a:t>
            </a:r>
          </a:p>
          <a:p>
            <a:pPr lvl="2">
              <a:buFont typeface="Arial" panose="020B0604020202020204" pitchFamily="34" charset="0"/>
              <a:buChar char="•"/>
            </a:pPr>
            <a:r>
              <a:rPr lang="en-US" sz="2000" dirty="0"/>
              <a:t>3 out of 6 were Interested</a:t>
            </a:r>
          </a:p>
          <a:p>
            <a:pPr lvl="2">
              <a:buFont typeface="Arial" panose="020B0604020202020204" pitchFamily="34" charset="0"/>
              <a:buChar char="•"/>
            </a:pPr>
            <a:r>
              <a:rPr lang="en-US" sz="2000" dirty="0"/>
              <a:t>2 out of 6 were </a:t>
            </a:r>
            <a:r>
              <a:rPr lang="en-US" sz="2000" dirty="0" smtClean="0"/>
              <a:t>Extremely </a:t>
            </a:r>
            <a:r>
              <a:rPr lang="en-US" sz="2000" dirty="0"/>
              <a:t>I</a:t>
            </a:r>
            <a:r>
              <a:rPr lang="en-US" sz="2000" dirty="0" smtClean="0"/>
              <a:t>nterested</a:t>
            </a:r>
            <a:endParaRPr lang="en-US" sz="2400" dirty="0" smtClean="0"/>
          </a:p>
          <a:p>
            <a:pPr lvl="1">
              <a:buFont typeface="Arial" panose="020B0604020202020204" pitchFamily="34" charset="0"/>
              <a:buChar char="•"/>
            </a:pPr>
            <a:r>
              <a:rPr lang="en-US" sz="2400" dirty="0" smtClean="0"/>
              <a:t>Top liked features include:</a:t>
            </a:r>
          </a:p>
          <a:p>
            <a:pPr lvl="2">
              <a:buFont typeface="Arial" panose="020B0604020202020204" pitchFamily="34" charset="0"/>
              <a:buChar char="•"/>
            </a:pPr>
            <a:r>
              <a:rPr lang="en-US" sz="2000" dirty="0" smtClean="0"/>
              <a:t>3 out of 6 liked the </a:t>
            </a:r>
            <a:r>
              <a:rPr lang="en-US" sz="2000" b="1" dirty="0" smtClean="0"/>
              <a:t>Get Started button</a:t>
            </a:r>
          </a:p>
          <a:p>
            <a:pPr lvl="2">
              <a:buFont typeface="Arial" panose="020B0604020202020204" pitchFamily="34" charset="0"/>
              <a:buChar char="•"/>
            </a:pPr>
            <a:r>
              <a:rPr lang="en-US" sz="2000" dirty="0" smtClean="0"/>
              <a:t>3 out of 6 liked the </a:t>
            </a:r>
            <a:r>
              <a:rPr lang="en-US" sz="2000" b="1" dirty="0" smtClean="0"/>
              <a:t>Rated Candidates</a:t>
            </a:r>
          </a:p>
          <a:p>
            <a:pPr lvl="2">
              <a:buFont typeface="Arial" panose="020B0604020202020204" pitchFamily="34" charset="0"/>
              <a:buChar char="•"/>
            </a:pPr>
            <a:r>
              <a:rPr lang="en-US" sz="2000" dirty="0" smtClean="0"/>
              <a:t>2 out of 6 liked the ability to </a:t>
            </a:r>
            <a:r>
              <a:rPr lang="en-US" sz="2000" b="1" dirty="0"/>
              <a:t>C</a:t>
            </a:r>
            <a:r>
              <a:rPr lang="en-US" sz="2000" b="1" dirty="0" smtClean="0"/>
              <a:t>ontact </a:t>
            </a:r>
            <a:r>
              <a:rPr lang="en-US" sz="2000" b="1" dirty="0"/>
              <a:t>C</a:t>
            </a:r>
            <a:r>
              <a:rPr lang="en-US" sz="2000" b="1" dirty="0" smtClean="0"/>
              <a:t>andidates</a:t>
            </a:r>
          </a:p>
        </p:txBody>
      </p:sp>
      <p:sp>
        <p:nvSpPr>
          <p:cNvPr id="4" name="Slide Number Placeholder 3"/>
          <p:cNvSpPr>
            <a:spLocks noGrp="1"/>
          </p:cNvSpPr>
          <p:nvPr>
            <p:ph type="sldNum" sz="quarter" idx="12"/>
          </p:nvPr>
        </p:nvSpPr>
        <p:spPr/>
        <p:txBody>
          <a:bodyPr/>
          <a:lstStyle/>
          <a:p>
            <a:fld id="{247F6857-DFD3-4A9A-BE7C-509D8EBBBC1D}" type="slidenum">
              <a:rPr lang="en-US" smtClean="0"/>
              <a:t>5</a:t>
            </a:fld>
            <a:endParaRPr lang="en-US"/>
          </a:p>
        </p:txBody>
      </p:sp>
    </p:spTree>
    <p:extLst>
      <p:ext uri="{BB962C8B-B14F-4D97-AF65-F5344CB8AC3E}">
        <p14:creationId xmlns:p14="http://schemas.microsoft.com/office/powerpoint/2010/main" val="2515145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Findings for Prototype</a:t>
            </a:r>
            <a:endParaRPr lang="en-US" dirty="0"/>
          </a:p>
        </p:txBody>
      </p:sp>
      <p:sp>
        <p:nvSpPr>
          <p:cNvPr id="3" name="Content Placeholder 2"/>
          <p:cNvSpPr>
            <a:spLocks noGrp="1"/>
          </p:cNvSpPr>
          <p:nvPr>
            <p:ph idx="1"/>
          </p:nvPr>
        </p:nvSpPr>
        <p:spPr>
          <a:xfrm>
            <a:off x="274367" y="1200603"/>
            <a:ext cx="9052506" cy="5486334"/>
          </a:xfrm>
        </p:spPr>
        <p:txBody>
          <a:bodyPr>
            <a:normAutofit fontScale="70000" lnSpcReduction="20000"/>
          </a:bodyPr>
          <a:lstStyle/>
          <a:p>
            <a:r>
              <a:rPr lang="en-US" dirty="0" smtClean="0"/>
              <a:t>Homepage</a:t>
            </a:r>
          </a:p>
          <a:p>
            <a:pPr lvl="1"/>
            <a:r>
              <a:rPr lang="en-US" dirty="0" smtClean="0"/>
              <a:t>Price is important to know right from the start</a:t>
            </a:r>
          </a:p>
          <a:p>
            <a:pPr lvl="1"/>
            <a:r>
              <a:rPr lang="en-US" dirty="0" smtClean="0"/>
              <a:t>Knowledge of my industry; people want to know if you have people in my industry (entry point opportunity)</a:t>
            </a:r>
          </a:p>
          <a:p>
            <a:pPr lvl="1"/>
            <a:r>
              <a:rPr lang="en-US" dirty="0"/>
              <a:t>Need quick, easy to read description of </a:t>
            </a:r>
            <a:r>
              <a:rPr lang="en-US" dirty="0" err="1"/>
              <a:t>CandidateConnect</a:t>
            </a:r>
            <a:r>
              <a:rPr lang="en-US" dirty="0"/>
              <a:t> process on </a:t>
            </a:r>
            <a:r>
              <a:rPr lang="en-US" dirty="0" smtClean="0"/>
              <a:t>homepage</a:t>
            </a:r>
          </a:p>
          <a:p>
            <a:r>
              <a:rPr lang="en-US" dirty="0" smtClean="0"/>
              <a:t>Matches</a:t>
            </a:r>
          </a:p>
          <a:p>
            <a:pPr lvl="1"/>
            <a:r>
              <a:rPr lang="en-US" dirty="0" smtClean="0"/>
              <a:t>Saving/Deleting candidates is unclear for some</a:t>
            </a:r>
          </a:p>
          <a:p>
            <a:pPr lvl="1"/>
            <a:r>
              <a:rPr lang="en-US" dirty="0"/>
              <a:t>Add email to each </a:t>
            </a:r>
            <a:r>
              <a:rPr lang="en-US" dirty="0" smtClean="0"/>
              <a:t>candidate; little to no batch emailing</a:t>
            </a:r>
          </a:p>
          <a:p>
            <a:pPr lvl="1"/>
            <a:r>
              <a:rPr lang="en-US" dirty="0" smtClean="0"/>
              <a:t>Connect/Contact not clear; not clear to select</a:t>
            </a:r>
          </a:p>
          <a:p>
            <a:pPr lvl="1"/>
            <a:r>
              <a:rPr lang="en-US" dirty="0" smtClean="0"/>
              <a:t>Missing the “How would you like to connect in flow”</a:t>
            </a:r>
          </a:p>
          <a:p>
            <a:r>
              <a:rPr lang="en-US" dirty="0" smtClean="0"/>
              <a:t>Products page</a:t>
            </a:r>
          </a:p>
          <a:p>
            <a:pPr lvl="1"/>
            <a:r>
              <a:rPr lang="en-US" dirty="0" smtClean="0"/>
              <a:t>Not everyone got the way this page functions; want pricing on this page</a:t>
            </a:r>
          </a:p>
          <a:p>
            <a:pPr lvl="1"/>
            <a:r>
              <a:rPr lang="en-US" dirty="0" smtClean="0"/>
              <a:t>Price packages should go from lowest to highest</a:t>
            </a:r>
          </a:p>
          <a:p>
            <a:r>
              <a:rPr lang="en-US" dirty="0" smtClean="0"/>
              <a:t>Logged in</a:t>
            </a:r>
          </a:p>
          <a:p>
            <a:pPr lvl="1"/>
            <a:r>
              <a:rPr lang="en-US" dirty="0" smtClean="0"/>
              <a:t>Performance report needs to be more clear (include strong visuals)</a:t>
            </a:r>
          </a:p>
          <a:p>
            <a:pPr lvl="1"/>
            <a:r>
              <a:rPr lang="en-US" dirty="0" smtClean="0"/>
              <a:t>Task List should be renamed like “Need More Help? </a:t>
            </a:r>
          </a:p>
          <a:p>
            <a:pPr lvl="1"/>
            <a:r>
              <a:rPr lang="en-US" dirty="0" smtClean="0"/>
              <a:t>Many wanted tasks in left navigation and way to read page quicker</a:t>
            </a:r>
          </a:p>
          <a:p>
            <a:pPr lvl="1"/>
            <a:r>
              <a:rPr lang="en-US" dirty="0" smtClean="0"/>
              <a:t>Add Hire/Didn’t Hire button</a:t>
            </a:r>
          </a:p>
          <a:p>
            <a:pPr lvl="1"/>
            <a:r>
              <a:rPr lang="en-US" dirty="0" smtClean="0"/>
              <a:t>How to boost my performance with descriptions vs. product names. </a:t>
            </a:r>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247F6857-DFD3-4A9A-BE7C-509D8EBBBC1D}" type="slidenum">
              <a:rPr lang="en-US" smtClean="0"/>
              <a:t>6</a:t>
            </a:fld>
            <a:endParaRPr lang="en-US"/>
          </a:p>
        </p:txBody>
      </p:sp>
    </p:spTree>
    <p:extLst>
      <p:ext uri="{BB962C8B-B14F-4D97-AF65-F5344CB8AC3E}">
        <p14:creationId xmlns:p14="http://schemas.microsoft.com/office/powerpoint/2010/main" val="37585680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4367" y="2514610"/>
            <a:ext cx="3840438" cy="1200329"/>
          </a:xfrm>
          <a:prstGeom prst="rect">
            <a:avLst/>
          </a:prstGeom>
          <a:noFill/>
        </p:spPr>
        <p:txBody>
          <a:bodyPr wrap="square" rtlCol="0">
            <a:spAutoFit/>
          </a:bodyPr>
          <a:lstStyle/>
          <a:p>
            <a:pPr algn="ctr"/>
            <a:r>
              <a:rPr lang="en-US" sz="3600" dirty="0" smtClean="0">
                <a:solidFill>
                  <a:schemeClr val="bg1"/>
                </a:solidFill>
              </a:rPr>
              <a:t>Interview Participants</a:t>
            </a:r>
            <a:endParaRPr lang="en-US" sz="3600" dirty="0">
              <a:solidFill>
                <a:schemeClr val="bg1"/>
              </a:solidFill>
            </a:endParaRPr>
          </a:p>
        </p:txBody>
      </p:sp>
    </p:spTree>
    <p:extLst>
      <p:ext uri="{BB962C8B-B14F-4D97-AF65-F5344CB8AC3E}">
        <p14:creationId xmlns:p14="http://schemas.microsoft.com/office/powerpoint/2010/main" val="2663623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Jackie from Predictive Index</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25903"/>
            <a:ext cx="2971790" cy="2971790"/>
          </a:xfrm>
        </p:spPr>
      </p:pic>
      <p:sp>
        <p:nvSpPr>
          <p:cNvPr id="5" name="Slide Number Placeholder 4"/>
          <p:cNvSpPr>
            <a:spLocks noGrp="1"/>
          </p:cNvSpPr>
          <p:nvPr>
            <p:ph type="sldNum" sz="quarter" idx="12"/>
          </p:nvPr>
        </p:nvSpPr>
        <p:spPr/>
        <p:txBody>
          <a:bodyPr/>
          <a:lstStyle/>
          <a:p>
            <a:fld id="{247F6857-DFD3-4A9A-BE7C-509D8EBBBC1D}" type="slidenum">
              <a:rPr lang="en-US" smtClean="0"/>
              <a:t>8</a:t>
            </a:fld>
            <a:endParaRPr lang="en-US"/>
          </a:p>
        </p:txBody>
      </p:sp>
      <p:sp>
        <p:nvSpPr>
          <p:cNvPr id="8" name="TextBox 7"/>
          <p:cNvSpPr txBox="1"/>
          <p:nvPr/>
        </p:nvSpPr>
        <p:spPr>
          <a:xfrm>
            <a:off x="473711" y="4486551"/>
            <a:ext cx="3412995" cy="1323439"/>
          </a:xfrm>
          <a:prstGeom prst="rect">
            <a:avLst/>
          </a:prstGeom>
          <a:noFill/>
        </p:spPr>
        <p:txBody>
          <a:bodyPr wrap="square" rtlCol="0">
            <a:spAutoFit/>
          </a:bodyPr>
          <a:lstStyle/>
          <a:p>
            <a:r>
              <a:rPr lang="en-US" sz="1600" dirty="0" smtClean="0"/>
              <a:t>Role: VP of People Operations</a:t>
            </a:r>
          </a:p>
          <a:p>
            <a:endParaRPr lang="en-US" sz="1600" dirty="0" smtClean="0"/>
          </a:p>
          <a:p>
            <a:r>
              <a:rPr lang="en-US" sz="1600" dirty="0" smtClean="0"/>
              <a:t>60 Employees</a:t>
            </a:r>
          </a:p>
          <a:p>
            <a:r>
              <a:rPr lang="en-US" sz="1600" dirty="0" smtClean="0"/>
              <a:t>Located in Westwood, MA</a:t>
            </a:r>
          </a:p>
          <a:p>
            <a:r>
              <a:rPr lang="en-US" sz="1600" dirty="0" smtClean="0"/>
              <a:t>Technology Company</a:t>
            </a:r>
          </a:p>
        </p:txBody>
      </p:sp>
      <p:sp>
        <p:nvSpPr>
          <p:cNvPr id="10" name="TextBox 9"/>
          <p:cNvSpPr txBox="1"/>
          <p:nvPr/>
        </p:nvSpPr>
        <p:spPr>
          <a:xfrm>
            <a:off x="3652477" y="4297693"/>
            <a:ext cx="2834609" cy="2308324"/>
          </a:xfrm>
          <a:prstGeom prst="rect">
            <a:avLst/>
          </a:prstGeom>
          <a:noFill/>
        </p:spPr>
        <p:txBody>
          <a:bodyPr wrap="square" rtlCol="0">
            <a:spAutoFit/>
          </a:bodyPr>
          <a:lstStyle/>
          <a:p>
            <a:r>
              <a:rPr lang="en-US" dirty="0" smtClean="0"/>
              <a:t>Online recruitment use:</a:t>
            </a:r>
          </a:p>
          <a:p>
            <a:pPr marL="285750" indent="-285750">
              <a:buFont typeface="Arial" panose="020B0604020202020204" pitchFamily="34" charset="0"/>
              <a:buChar char="•"/>
            </a:pPr>
            <a:r>
              <a:rPr lang="en-US" dirty="0" smtClean="0"/>
              <a:t>Glassdoor</a:t>
            </a:r>
          </a:p>
          <a:p>
            <a:pPr marL="285750" indent="-285750">
              <a:buFont typeface="Arial" panose="020B0604020202020204" pitchFamily="34" charset="0"/>
              <a:buChar char="•"/>
            </a:pPr>
            <a:r>
              <a:rPr lang="en-US" dirty="0" err="1" smtClean="0"/>
              <a:t>VentureFizz</a:t>
            </a:r>
            <a:endParaRPr lang="en-US" dirty="0" smtClean="0"/>
          </a:p>
          <a:p>
            <a:pPr marL="285750" indent="-285750">
              <a:buFont typeface="Arial" panose="020B0604020202020204" pitchFamily="34" charset="0"/>
              <a:buChar char="•"/>
            </a:pPr>
            <a:r>
              <a:rPr lang="en-US" dirty="0" smtClean="0"/>
              <a:t>The Muse</a:t>
            </a:r>
          </a:p>
          <a:p>
            <a:pPr marL="285750" indent="-285750">
              <a:buFont typeface="Arial" panose="020B0604020202020204" pitchFamily="34" charset="0"/>
              <a:buChar char="•"/>
            </a:pPr>
            <a:r>
              <a:rPr lang="en-US" dirty="0" smtClean="0"/>
              <a:t>LinkedIn</a:t>
            </a:r>
          </a:p>
          <a:p>
            <a:pPr marL="285750" indent="-285750">
              <a:buFont typeface="Arial" panose="020B0604020202020204" pitchFamily="34" charset="0"/>
              <a:buChar char="•"/>
            </a:pPr>
            <a:r>
              <a:rPr lang="en-US" dirty="0" smtClean="0"/>
              <a:t>Company Website</a:t>
            </a:r>
          </a:p>
          <a:p>
            <a:pPr marL="285750" indent="-285750">
              <a:buFont typeface="Arial" panose="020B0604020202020204" pitchFamily="34" charset="0"/>
              <a:buChar char="•"/>
            </a:pPr>
            <a:r>
              <a:rPr lang="en-US" dirty="0" smtClean="0"/>
              <a:t>Social Media</a:t>
            </a:r>
          </a:p>
          <a:p>
            <a:endParaRPr lang="en-US" dirty="0"/>
          </a:p>
        </p:txBody>
      </p:sp>
      <p:sp>
        <p:nvSpPr>
          <p:cNvPr id="14" name="TextBox 13"/>
          <p:cNvSpPr txBox="1"/>
          <p:nvPr/>
        </p:nvSpPr>
        <p:spPr>
          <a:xfrm>
            <a:off x="3657609" y="1325903"/>
            <a:ext cx="4846267" cy="1200329"/>
          </a:xfrm>
          <a:prstGeom prst="rect">
            <a:avLst/>
          </a:prstGeom>
          <a:noFill/>
          <a:ln>
            <a:solidFill>
              <a:schemeClr val="tx1"/>
            </a:solidFill>
          </a:ln>
        </p:spPr>
        <p:txBody>
          <a:bodyPr wrap="square" rtlCol="0">
            <a:spAutoFit/>
          </a:bodyPr>
          <a:lstStyle/>
          <a:p>
            <a:r>
              <a:rPr lang="en-US" dirty="0" smtClean="0"/>
              <a:t>Top Goals:</a:t>
            </a:r>
          </a:p>
          <a:p>
            <a:pPr marL="285750" indent="-285750">
              <a:buFont typeface="Arial" panose="020B0604020202020204" pitchFamily="34" charset="0"/>
              <a:buChar char="•"/>
            </a:pPr>
            <a:r>
              <a:rPr lang="en-US" dirty="0" smtClean="0"/>
              <a:t>Quality candidates</a:t>
            </a:r>
          </a:p>
          <a:p>
            <a:pPr marL="285750" indent="-285750">
              <a:buFont typeface="Arial" panose="020B0604020202020204" pitchFamily="34" charset="0"/>
              <a:buChar char="•"/>
            </a:pPr>
            <a:r>
              <a:rPr lang="en-US" dirty="0" smtClean="0"/>
              <a:t>Reduced time to hire</a:t>
            </a:r>
          </a:p>
          <a:p>
            <a:pPr marL="285750" indent="-285750">
              <a:buFont typeface="Arial" panose="020B0604020202020204" pitchFamily="34" charset="0"/>
              <a:buChar char="•"/>
            </a:pPr>
            <a:r>
              <a:rPr lang="en-US" dirty="0" smtClean="0"/>
              <a:t>Ability to reach passive candidates</a:t>
            </a:r>
            <a:endParaRPr lang="en-US" dirty="0"/>
          </a:p>
        </p:txBody>
      </p:sp>
      <p:sp>
        <p:nvSpPr>
          <p:cNvPr id="15" name="TextBox 14"/>
          <p:cNvSpPr txBox="1"/>
          <p:nvPr/>
        </p:nvSpPr>
        <p:spPr>
          <a:xfrm>
            <a:off x="3657610" y="2788927"/>
            <a:ext cx="4937706" cy="1354217"/>
          </a:xfrm>
          <a:prstGeom prst="rect">
            <a:avLst/>
          </a:prstGeom>
          <a:noFill/>
          <a:ln>
            <a:solidFill>
              <a:schemeClr val="tx1"/>
            </a:solidFill>
          </a:ln>
        </p:spPr>
        <p:txBody>
          <a:bodyPr wrap="square" rtlCol="0">
            <a:spAutoFit/>
          </a:bodyPr>
          <a:lstStyle/>
          <a:p>
            <a:r>
              <a:rPr lang="en-US" sz="1600" dirty="0" smtClean="0"/>
              <a:t>Pain Points/Challenges:</a:t>
            </a:r>
          </a:p>
          <a:p>
            <a:pPr marL="285750" indent="-285750">
              <a:buFont typeface="Arial" panose="020B0604020202020204" pitchFamily="34" charset="0"/>
              <a:buChar char="•"/>
            </a:pPr>
            <a:r>
              <a:rPr lang="en-US" sz="1600" dirty="0" smtClean="0"/>
              <a:t>Number of inexperienced applicants applying</a:t>
            </a:r>
          </a:p>
          <a:p>
            <a:pPr marL="285750" indent="-285750">
              <a:buFont typeface="Arial" panose="020B0604020202020204" pitchFamily="34" charset="0"/>
              <a:buChar char="•"/>
            </a:pPr>
            <a:r>
              <a:rPr lang="en-US" sz="1600" dirty="0" smtClean="0"/>
              <a:t>Time to Hire</a:t>
            </a:r>
          </a:p>
          <a:p>
            <a:pPr marL="285750" indent="-285750">
              <a:buFont typeface="Arial" panose="020B0604020202020204" pitchFamily="34" charset="0"/>
              <a:buChar char="•"/>
            </a:pPr>
            <a:r>
              <a:rPr lang="en-US" sz="1600" dirty="0" smtClean="0"/>
              <a:t>Sorting and Ranking Candidates to interview</a:t>
            </a:r>
          </a:p>
          <a:p>
            <a:pPr marL="285750" indent="-285750">
              <a:buFont typeface="Arial" panose="020B0604020202020204" pitchFamily="34" charset="0"/>
              <a:buChar char="•"/>
            </a:pPr>
            <a:r>
              <a:rPr lang="en-US" sz="1600" dirty="0" smtClean="0"/>
              <a:t>Attracting talent to apply</a:t>
            </a:r>
          </a:p>
        </p:txBody>
      </p:sp>
    </p:spTree>
    <p:extLst>
      <p:ext uri="{BB962C8B-B14F-4D97-AF65-F5344CB8AC3E}">
        <p14:creationId xmlns:p14="http://schemas.microsoft.com/office/powerpoint/2010/main" val="26336898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Jackie from Predictive Index</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25903"/>
            <a:ext cx="2971790" cy="2971790"/>
          </a:xfrm>
        </p:spPr>
      </p:pic>
      <p:sp>
        <p:nvSpPr>
          <p:cNvPr id="5" name="Slide Number Placeholder 4"/>
          <p:cNvSpPr>
            <a:spLocks noGrp="1"/>
          </p:cNvSpPr>
          <p:nvPr>
            <p:ph type="sldNum" sz="quarter" idx="12"/>
          </p:nvPr>
        </p:nvSpPr>
        <p:spPr/>
        <p:txBody>
          <a:bodyPr/>
          <a:lstStyle/>
          <a:p>
            <a:fld id="{247F6857-DFD3-4A9A-BE7C-509D8EBBBC1D}" type="slidenum">
              <a:rPr lang="en-US" smtClean="0"/>
              <a:t>9</a:t>
            </a:fld>
            <a:endParaRPr lang="en-US"/>
          </a:p>
        </p:txBody>
      </p:sp>
      <p:sp>
        <p:nvSpPr>
          <p:cNvPr id="9" name="TextBox 8"/>
          <p:cNvSpPr txBox="1"/>
          <p:nvPr/>
        </p:nvSpPr>
        <p:spPr>
          <a:xfrm>
            <a:off x="3607741" y="1325903"/>
            <a:ext cx="4713258" cy="646331"/>
          </a:xfrm>
          <a:prstGeom prst="rect">
            <a:avLst/>
          </a:prstGeom>
          <a:noFill/>
        </p:spPr>
        <p:txBody>
          <a:bodyPr wrap="square" rtlCol="0">
            <a:spAutoFit/>
          </a:bodyPr>
          <a:lstStyle/>
          <a:p>
            <a:r>
              <a:rPr lang="en-US" dirty="0" smtClean="0"/>
              <a:t>Quality means they meet all my needs/ experience matches. </a:t>
            </a:r>
            <a:endParaRPr lang="en-US" dirty="0"/>
          </a:p>
        </p:txBody>
      </p:sp>
      <p:sp>
        <p:nvSpPr>
          <p:cNvPr id="11" name="TextBox 10"/>
          <p:cNvSpPr txBox="1"/>
          <p:nvPr/>
        </p:nvSpPr>
        <p:spPr>
          <a:xfrm>
            <a:off x="3726665" y="2149168"/>
            <a:ext cx="4713258" cy="3139321"/>
          </a:xfrm>
          <a:prstGeom prst="rect">
            <a:avLst/>
          </a:prstGeom>
          <a:noFill/>
        </p:spPr>
        <p:txBody>
          <a:bodyPr wrap="square" rtlCol="0">
            <a:spAutoFit/>
          </a:bodyPr>
          <a:lstStyle/>
          <a:p>
            <a:r>
              <a:rPr lang="en-US" dirty="0" smtClean="0"/>
              <a:t>Pipeline: 10 good matches for 8 phone screens to bring in 4 for on-site interviews with goal of 1-2 for final rounds. </a:t>
            </a:r>
          </a:p>
          <a:p>
            <a:endParaRPr lang="en-US" dirty="0"/>
          </a:p>
          <a:p>
            <a:r>
              <a:rPr lang="en-US" dirty="0" smtClean="0"/>
              <a:t>Strives time to hire within 4 weeks</a:t>
            </a:r>
          </a:p>
          <a:p>
            <a:r>
              <a:rPr lang="en-US" dirty="0" smtClean="0"/>
              <a:t>Main goal” Don’t waste my time”</a:t>
            </a:r>
          </a:p>
          <a:p>
            <a:r>
              <a:rPr lang="en-US" dirty="0" smtClean="0"/>
              <a:t>Likes “Time-saving” features BUT wants to do the pre-screening / interviewing herself. “That part is my job”</a:t>
            </a:r>
          </a:p>
          <a:p>
            <a:endParaRPr lang="en-US" dirty="0"/>
          </a:p>
          <a:p>
            <a:endParaRPr lang="en-US" dirty="0"/>
          </a:p>
        </p:txBody>
      </p:sp>
    </p:spTree>
    <p:extLst>
      <p:ext uri="{BB962C8B-B14F-4D97-AF65-F5344CB8AC3E}">
        <p14:creationId xmlns:p14="http://schemas.microsoft.com/office/powerpoint/2010/main" val="150057235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nster External PPT with footnote template 2014">
  <a:themeElements>
    <a:clrScheme name="Monster PPT">
      <a:dk1>
        <a:srgbClr val="642891"/>
      </a:dk1>
      <a:lt1>
        <a:sysClr val="window" lastClr="FFFFFF"/>
      </a:lt1>
      <a:dk2>
        <a:srgbClr val="000000"/>
      </a:dk2>
      <a:lt2>
        <a:srgbClr val="C0C0C0"/>
      </a:lt2>
      <a:accent1>
        <a:srgbClr val="642891"/>
      </a:accent1>
      <a:accent2>
        <a:srgbClr val="404040"/>
      </a:accent2>
      <a:accent3>
        <a:srgbClr val="767676"/>
      </a:accent3>
      <a:accent4>
        <a:srgbClr val="E1E1E1"/>
      </a:accent4>
      <a:accent5>
        <a:srgbClr val="E60F46"/>
      </a:accent5>
      <a:accent6>
        <a:srgbClr val="00AFF0"/>
      </a:accent6>
      <a:hlink>
        <a:srgbClr val="642891"/>
      </a:hlink>
      <a:folHlink>
        <a:srgbClr val="642891"/>
      </a:folHlink>
    </a:clrScheme>
    <a:fontScheme name="Monster PPT">
      <a:majorFont>
        <a:latin typeface="Tahoma"/>
        <a:ea typeface=""/>
        <a:cs typeface=""/>
      </a:majorFont>
      <a:minorFont>
        <a:latin typeface="Tahom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F2CABB44CE9804787D5D374D3645A0B" ma:contentTypeVersion="1" ma:contentTypeDescription="Create a new document." ma:contentTypeScope="" ma:versionID="8550574b81fb5cfb1be239cb950c5237">
  <xsd:schema xmlns:xsd="http://www.w3.org/2001/XMLSchema" xmlns:xs="http://www.w3.org/2001/XMLSchema" xmlns:p="http://schemas.microsoft.com/office/2006/metadata/properties" xmlns:ns2="bdcdfe79-c7ea-4db4-8795-fcfa689f598a" targetNamespace="http://schemas.microsoft.com/office/2006/metadata/properties" ma:root="true" ma:fieldsID="d82472068012db7919d10d5ce8e8e761" ns2:_="">
    <xsd:import namespace="bdcdfe79-c7ea-4db4-8795-fcfa689f598a"/>
    <xsd:element name="properties">
      <xsd:complexType>
        <xsd:sequence>
          <xsd:element name="documentManagement">
            <xsd:complexType>
              <xsd:all>
                <xsd:element ref="ns2: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cdfe79-c7ea-4db4-8795-fcfa689f598a" elementFormDefault="qualified">
    <xsd:import namespace="http://schemas.microsoft.com/office/2006/documentManagement/types"/>
    <xsd:import namespace="http://schemas.microsoft.com/office/infopath/2007/PartnerControls"/>
    <xsd:element name="Year" ma:index="8" nillable="true" ma:displayName="Year" ma:internalName="Yea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bdcdfe79-c7ea-4db4-8795-fcfa689f598a" xsi:nil="true"/>
  </documentManagement>
</p:properties>
</file>

<file path=customXml/itemProps1.xml><?xml version="1.0" encoding="utf-8"?>
<ds:datastoreItem xmlns:ds="http://schemas.openxmlformats.org/officeDocument/2006/customXml" ds:itemID="{84463F6F-A143-454A-9A7C-2E45BA1F49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cdfe79-c7ea-4db4-8795-fcfa689f59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5075B6-B629-4D98-A381-CF5D7F0EE3FF}">
  <ds:schemaRefs>
    <ds:schemaRef ds:uri="http://schemas.microsoft.com/sharepoint/v3/contenttype/forms"/>
  </ds:schemaRefs>
</ds:datastoreItem>
</file>

<file path=customXml/itemProps3.xml><?xml version="1.0" encoding="utf-8"?>
<ds:datastoreItem xmlns:ds="http://schemas.openxmlformats.org/officeDocument/2006/customXml" ds:itemID="{4E825DD2-D276-48EE-8959-9A1BA9F12CB1}">
  <ds:schemaRefs>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 ds:uri="http://schemas.microsoft.com/office/2006/documentManagement/types"/>
    <ds:schemaRef ds:uri="http://purl.org/dc/dcmitype/"/>
    <ds:schemaRef ds:uri="http://schemas.microsoft.com/office/infopath/2007/PartnerControls"/>
    <ds:schemaRef ds:uri="bdcdfe79-c7ea-4db4-8795-fcfa689f598a"/>
  </ds:schemaRefs>
</ds:datastoreItem>
</file>

<file path=docProps/app.xml><?xml version="1.0" encoding="utf-8"?>
<Properties xmlns="http://schemas.openxmlformats.org/officeDocument/2006/extended-properties" xmlns:vt="http://schemas.openxmlformats.org/officeDocument/2006/docPropsVTypes">
  <Template>Monster External PPT with footnote template 2014.potx</Template>
  <TotalTime>8285</TotalTime>
  <Words>3494</Words>
  <Application>Microsoft Office PowerPoint</Application>
  <PresentationFormat>On-screen Show (4:3)</PresentationFormat>
  <Paragraphs>562</Paragraphs>
  <Slides>42</Slides>
  <Notes>2</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Monster External PPT with footnote template 2014</vt:lpstr>
      <vt:lpstr>PowerPoint Presentation</vt:lpstr>
      <vt:lpstr>Overview</vt:lpstr>
      <vt:lpstr>Key Commonalities: Goals and Pain Points </vt:lpstr>
      <vt:lpstr>Key Commonalities: Benefit Statements </vt:lpstr>
      <vt:lpstr>Key Commonalities: Prototype</vt:lpstr>
      <vt:lpstr>Key Findings for Prototype</vt:lpstr>
      <vt:lpstr>PowerPoint Presentation</vt:lpstr>
      <vt:lpstr>Jackie from Predictive Index</vt:lpstr>
      <vt:lpstr>Jackie from Predictive Index</vt:lpstr>
      <vt:lpstr>Jackie from Predictive Index: Brand Association</vt:lpstr>
      <vt:lpstr>Jackie from Predictive Index: Benefit Snippets</vt:lpstr>
      <vt:lpstr>Prototype Experience</vt:lpstr>
      <vt:lpstr>Comments on Prototype Experience</vt:lpstr>
      <vt:lpstr>Dan from Sudbury Coffee Works</vt:lpstr>
      <vt:lpstr>Dan from Sudbury Coffee Works</vt:lpstr>
      <vt:lpstr>Dan from Sudbury Coffee Works Continued</vt:lpstr>
      <vt:lpstr>Dan from Sudbury Coffee Works: Benefit Snippets</vt:lpstr>
      <vt:lpstr>Prototype Experience</vt:lpstr>
      <vt:lpstr>Comments on Prototype Experience</vt:lpstr>
      <vt:lpstr>Wendy from Precision Coating</vt:lpstr>
      <vt:lpstr>Wendy from Precision Coating</vt:lpstr>
      <vt:lpstr>Wendy from Precision Coating: Brand Association</vt:lpstr>
      <vt:lpstr>Wendy from Precision Coating: Benefit Snippets</vt:lpstr>
      <vt:lpstr>Comments on Prototype Experience</vt:lpstr>
      <vt:lpstr>Beth from Read to a Child</vt:lpstr>
      <vt:lpstr>Beth from Read to a Child</vt:lpstr>
      <vt:lpstr>Beth from Read to a Child: Brand Association</vt:lpstr>
      <vt:lpstr>Beth from Read to a Child: Benefit Snippets</vt:lpstr>
      <vt:lpstr>Prototype Experience</vt:lpstr>
      <vt:lpstr>Comments on Prototype Experience</vt:lpstr>
      <vt:lpstr>Natalie from Andrew G. Gordon </vt:lpstr>
      <vt:lpstr>Natalie from Andrew G. Gordon: Brand Association</vt:lpstr>
      <vt:lpstr>Natalie from Andrew G. Gordon: Benefit Snippets</vt:lpstr>
      <vt:lpstr>Prototype Experience</vt:lpstr>
      <vt:lpstr>Comments on Prototype Experience</vt:lpstr>
      <vt:lpstr>Anne from Trinity Boston Foundation</vt:lpstr>
      <vt:lpstr>Anne from Trinity Boston Foundation: Brand Association</vt:lpstr>
      <vt:lpstr>Anne from Trinity Boston Foundation: Benefit Snippets</vt:lpstr>
      <vt:lpstr>Prototype Experience</vt:lpstr>
      <vt:lpstr>Comments on Prototype Experience</vt:lpstr>
      <vt:lpstr>Prototype Comments continued</vt:lpstr>
      <vt:lpstr>PowerPoint Presentation</vt:lpstr>
    </vt:vector>
  </TitlesOfParts>
  <Company>Monster</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Monster Presentation</dc:title>
  <dc:creator>Monster</dc:creator>
  <cp:lastModifiedBy>Monster Worldwide</cp:lastModifiedBy>
  <cp:revision>741</cp:revision>
  <dcterms:created xsi:type="dcterms:W3CDTF">2014-04-12T18:46:06Z</dcterms:created>
  <dcterms:modified xsi:type="dcterms:W3CDTF">2016-07-15T12:57:55Z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0x010100EF2CABB44CE9804787D5D374D3645A0B</vt:lpwstr>
  </property>
</Properties>
</file>